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318" r:id="rId3"/>
    <p:sldId id="256" r:id="rId4"/>
    <p:sldId id="319" r:id="rId5"/>
    <p:sldId id="262" r:id="rId6"/>
    <p:sldId id="268" r:id="rId7"/>
    <p:sldId id="269" r:id="rId8"/>
    <p:sldId id="295" r:id="rId9"/>
    <p:sldId id="270" r:id="rId10"/>
    <p:sldId id="271" r:id="rId11"/>
    <p:sldId id="263" r:id="rId12"/>
    <p:sldId id="272" r:id="rId13"/>
    <p:sldId id="297" r:id="rId14"/>
    <p:sldId id="273" r:id="rId15"/>
    <p:sldId id="296" r:id="rId16"/>
    <p:sldId id="274" r:id="rId17"/>
    <p:sldId id="275" r:id="rId18"/>
    <p:sldId id="298" r:id="rId19"/>
    <p:sldId id="299" r:id="rId20"/>
    <p:sldId id="276" r:id="rId21"/>
    <p:sldId id="264" r:id="rId22"/>
    <p:sldId id="300" r:id="rId23"/>
    <p:sldId id="303" r:id="rId24"/>
    <p:sldId id="304" r:id="rId25"/>
    <p:sldId id="305" r:id="rId26"/>
    <p:sldId id="311" r:id="rId27"/>
    <p:sldId id="265" r:id="rId28"/>
    <p:sldId id="306" r:id="rId29"/>
    <p:sldId id="307" r:id="rId30"/>
    <p:sldId id="308" r:id="rId31"/>
    <p:sldId id="309" r:id="rId32"/>
    <p:sldId id="278" r:id="rId33"/>
    <p:sldId id="277" r:id="rId34"/>
    <p:sldId id="312" r:id="rId35"/>
    <p:sldId id="313" r:id="rId36"/>
    <p:sldId id="279" r:id="rId37"/>
    <p:sldId id="266" r:id="rId38"/>
    <p:sldId id="267" r:id="rId39"/>
    <p:sldId id="314" r:id="rId40"/>
    <p:sldId id="281" r:id="rId41"/>
    <p:sldId id="315" r:id="rId42"/>
    <p:sldId id="283" r:id="rId43"/>
    <p:sldId id="282" r:id="rId44"/>
    <p:sldId id="284" r:id="rId45"/>
    <p:sldId id="285" r:id="rId46"/>
    <p:sldId id="286" r:id="rId47"/>
    <p:sldId id="287" r:id="rId48"/>
    <p:sldId id="288" r:id="rId49"/>
    <p:sldId id="289" r:id="rId50"/>
    <p:sldId id="290" r:id="rId51"/>
    <p:sldId id="291" r:id="rId52"/>
    <p:sldId id="292" r:id="rId53"/>
    <p:sldId id="293" r:id="rId54"/>
    <p:sldId id="316" r:id="rId55"/>
    <p:sldId id="29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591" autoAdjust="0"/>
  </p:normalViewPr>
  <p:slideViewPr>
    <p:cSldViewPr>
      <p:cViewPr varScale="1">
        <p:scale>
          <a:sx n="66" d="100"/>
          <a:sy n="66" d="100"/>
        </p:scale>
        <p:origin x="-102"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C2893-E5A2-4456-B252-7CA8CFAEE244}" type="datetimeFigureOut">
              <a:rPr lang="en-GB" smtClean="0"/>
              <a:pPr/>
              <a:t>25/02/2015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6E342-99F7-4EA1-9B0E-B3C1ACF12FE0}" type="slidenum">
              <a:rPr lang="en-GB" smtClean="0"/>
              <a:pPr/>
              <a:t>‹#›</a:t>
            </a:fld>
            <a:endParaRPr lang="en-GB"/>
          </a:p>
        </p:txBody>
      </p:sp>
    </p:spTree>
    <p:extLst>
      <p:ext uri="{BB962C8B-B14F-4D97-AF65-F5344CB8AC3E}">
        <p14:creationId xmlns:p14="http://schemas.microsoft.com/office/powerpoint/2010/main" val="270393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F46E342-99F7-4EA1-9B0E-B3C1ACF12FE0}" type="slidenum">
              <a:rPr lang="en-GB" smtClean="0"/>
              <a:pPr/>
              <a:t>32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F46E342-99F7-4EA1-9B0E-B3C1ACF12FE0}" type="slidenum">
              <a:rPr lang="en-GB" smtClean="0"/>
              <a:pPr/>
              <a:t>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F46E342-99F7-4EA1-9B0E-B3C1ACF12FE0}" type="slidenum">
              <a:rPr lang="en-GB" smtClean="0"/>
              <a:pPr/>
              <a:t>34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F46E342-99F7-4EA1-9B0E-B3C1ACF12FE0}" type="slidenum">
              <a:rPr lang="en-GB" smtClean="0"/>
              <a:pPr/>
              <a:t>35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25169E7-CF59-4720-9A65-080CAF843DA4}" type="datetimeFigureOut">
              <a:rPr lang="en-GB">
                <a:solidFill>
                  <a:prstClr val="black">
                    <a:tint val="75000"/>
                  </a:prstClr>
                </a:solidFill>
              </a:rPr>
              <a:pPr>
                <a:def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93E878-CA92-4271-A168-A48A709674F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7612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89B343-3E71-412B-8E9F-035F5F744B4B}" type="datetimeFigureOut">
              <a:rPr lang="en-GB">
                <a:solidFill>
                  <a:prstClr val="black">
                    <a:tint val="75000"/>
                  </a:prstClr>
                </a:solidFill>
              </a:rPr>
              <a:pPr>
                <a:def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E8FB61-D293-4877-BBAF-7B9A2ED26C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76566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B8C746-8A90-46BA-A248-810E51F4B3D1}" type="datetimeFigureOut">
              <a:rPr lang="en-GB">
                <a:solidFill>
                  <a:prstClr val="black">
                    <a:tint val="75000"/>
                  </a:prstClr>
                </a:solidFill>
              </a:rPr>
              <a:pPr>
                <a:def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5D921D-AA9F-4F15-B69B-713F679A00B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2309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0B79D89-2706-4807-B532-97425EF181FB}" type="datetimeFigureOut">
              <a:rPr lang="en-GB">
                <a:solidFill>
                  <a:prstClr val="black">
                    <a:tint val="75000"/>
                  </a:prstClr>
                </a:solidFill>
              </a:rPr>
              <a:pPr>
                <a:defRPr/>
              </a:pPr>
              <a:t>25/02/2015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C7C064-2284-409D-AACD-4CE2159A497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8173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E9A1AC2-B242-4603-8C58-937A99D46135}" type="datetimeFigureOut">
              <a:rPr lang="en-GB">
                <a:solidFill>
                  <a:prstClr val="black">
                    <a:tint val="75000"/>
                  </a:prstClr>
                </a:solidFill>
              </a:rPr>
              <a:pPr>
                <a:defRPr/>
              </a:pPr>
              <a:t>25/02/2015</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5CA1377-87CB-4820-BB98-0840425FFBB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3550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2108894-64CA-4A6F-9E3E-76B881476B04}" type="datetimeFigureOut">
              <a:rPr lang="en-GB">
                <a:solidFill>
                  <a:prstClr val="black">
                    <a:tint val="75000"/>
                  </a:prstClr>
                </a:solidFill>
              </a:rPr>
              <a:pPr>
                <a:defRPr/>
              </a:pPr>
              <a:t>25/02/2015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EB5F3E-C2FC-4AA5-A069-9D4D2A8FCF1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6813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670257-9E6E-49AC-B2E3-8B1478419F46}" type="datetimeFigureOut">
              <a:rPr lang="en-GB">
                <a:solidFill>
                  <a:prstClr val="black">
                    <a:tint val="75000"/>
                  </a:prstClr>
                </a:solidFill>
              </a:rPr>
              <a:pPr>
                <a:defRPr/>
              </a:pPr>
              <a:t>25/02/2015</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6C10DD2-EA1D-4C79-8E44-030241E609E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91603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478011-C4D6-4F21-8110-17815D337FFF}" type="datetimeFigureOut">
              <a:rPr lang="en-GB">
                <a:solidFill>
                  <a:prstClr val="black">
                    <a:tint val="75000"/>
                  </a:prstClr>
                </a:solidFill>
              </a:rPr>
              <a:pPr>
                <a:defRPr/>
              </a:pPr>
              <a:t>25/02/2015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5E2A66-E497-4DDF-8208-7172F2E078D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2749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834259-BB8B-46E0-AD0E-48EA1944950F}" type="datetimeFigureOut">
              <a:rPr lang="en-GB">
                <a:solidFill>
                  <a:prstClr val="black">
                    <a:tint val="75000"/>
                  </a:prstClr>
                </a:solidFill>
              </a:rPr>
              <a:pPr>
                <a:defRPr/>
              </a:pPr>
              <a:t>25/02/2015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DAF52F-5634-4264-A1B7-02EF21DA28D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4206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2E29A05-7F5E-47C7-B96F-195E3B7B91A2}" type="datetimeFigureOut">
              <a:rPr lang="en-GB">
                <a:solidFill>
                  <a:prstClr val="black">
                    <a:tint val="75000"/>
                  </a:prstClr>
                </a:solidFill>
              </a:rPr>
              <a:pPr>
                <a:def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2940C6-A396-4026-A70C-EE1AAA78C9A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4470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591C045-304A-4727-B028-B924599D8760}" type="datetimeFigureOut">
              <a:rPr lang="en-GB">
                <a:solidFill>
                  <a:prstClr val="black">
                    <a:tint val="75000"/>
                  </a:prstClr>
                </a:solidFill>
              </a:rPr>
              <a:pPr>
                <a:defRPr/>
              </a:pPr>
              <a:t>25/02/2015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6D300-969E-4300-9C61-5FE7D76B333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2197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2EB31-74CC-4CA9-9C1E-82B688BAF065}" type="datetimeFigureOut">
              <a:rPr lang="en-GB" smtClean="0"/>
              <a:pPr/>
              <a:t>25/02/2015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7BEC27-1E25-4934-BEF5-73E09844742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2EB31-74CC-4CA9-9C1E-82B688BAF065}" type="datetimeFigureOut">
              <a:rPr lang="en-GB" smtClean="0"/>
              <a:pPr/>
              <a:t>25/02/2015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BEC27-1E25-4934-BEF5-73E09844742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249798-F6D6-4A18-90ED-7E4F02759984}" type="datetimeFigureOut">
              <a:rPr lang="en-GB">
                <a:solidFill>
                  <a:prstClr val="black">
                    <a:tint val="75000"/>
                  </a:prstClr>
                </a:solidFill>
              </a:rPr>
              <a:pPr>
                <a:defRPr/>
              </a:pPr>
              <a:t>25/02/2015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E071AED-3331-4F79-AB9E-6887DD25A60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76905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dirty="0" smtClean="0"/>
              <a:t>Excel and SPSS Tips and Tricks</a:t>
            </a:r>
          </a:p>
        </p:txBody>
      </p:sp>
      <p:sp>
        <p:nvSpPr>
          <p:cNvPr id="3" name="Content Placeholder 2"/>
          <p:cNvSpPr>
            <a:spLocks noGrp="1"/>
          </p:cNvSpPr>
          <p:nvPr>
            <p:ph idx="1"/>
          </p:nvPr>
        </p:nvSpPr>
        <p:spPr/>
        <p:txBody>
          <a:bodyPr/>
          <a:lstStyle/>
          <a:p>
            <a:pPr marL="0" indent="0" eaLnBrk="1" hangingPunct="1">
              <a:buFont typeface="Arial" charset="0"/>
              <a:buNone/>
              <a:defRPr/>
            </a:pPr>
            <a:r>
              <a:rPr lang="en-GB" dirty="0" smtClean="0"/>
              <a:t>Danielle K. Pearson, </a:t>
            </a:r>
            <a:r>
              <a:rPr lang="en-GB" dirty="0" smtClean="0"/>
              <a:t>MSc, PhD</a:t>
            </a:r>
            <a:endParaRPr lang="en-GB" dirty="0" smtClean="0"/>
          </a:p>
          <a:p>
            <a:pPr marL="0" indent="0" eaLnBrk="1" hangingPunct="1">
              <a:buFont typeface="Arial" charset="0"/>
              <a:buNone/>
              <a:defRPr/>
            </a:pPr>
            <a:endParaRPr lang="en-GB" dirty="0"/>
          </a:p>
          <a:p>
            <a:pPr marL="0" indent="0" eaLnBrk="1" hangingPunct="1">
              <a:buFont typeface="Arial" charset="0"/>
              <a:buNone/>
              <a:defRPr/>
            </a:pPr>
            <a:r>
              <a:rPr lang="en-GB" dirty="0" smtClean="0"/>
              <a:t>Suggested (APA) reference: </a:t>
            </a:r>
          </a:p>
          <a:p>
            <a:pPr marL="0" indent="0" eaLnBrk="1" hangingPunct="1">
              <a:buFont typeface="Arial" charset="0"/>
              <a:buNone/>
              <a:defRPr/>
            </a:pPr>
            <a:r>
              <a:rPr lang="en-GB" dirty="0" smtClean="0"/>
              <a:t>Pearson, D. K. (2012). </a:t>
            </a:r>
            <a:r>
              <a:rPr lang="en-GB" i="1" dirty="0" smtClean="0"/>
              <a:t>Excel and SPSS tips and tricks </a:t>
            </a:r>
            <a:r>
              <a:rPr lang="en-GB" dirty="0" smtClean="0"/>
              <a:t>[PowerPoint slides]</a:t>
            </a:r>
            <a:r>
              <a:rPr lang="en-GB" i="1" dirty="0" smtClean="0"/>
              <a:t>. </a:t>
            </a:r>
            <a:r>
              <a:rPr lang="en-GB" dirty="0" smtClean="0"/>
              <a:t>Retrieved from http://web address </a:t>
            </a:r>
          </a:p>
          <a:p>
            <a:pPr eaLnBrk="1" hangingPunct="1">
              <a:defRPr/>
            </a:pPr>
            <a:endParaRPr lang="en-US" dirty="0"/>
          </a:p>
        </p:txBody>
      </p:sp>
    </p:spTree>
    <p:extLst>
      <p:ext uri="{BB962C8B-B14F-4D97-AF65-F5344CB8AC3E}">
        <p14:creationId xmlns:p14="http://schemas.microsoft.com/office/powerpoint/2010/main" val="343841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How to get from a list like this:</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r>
              <a:rPr lang="en-GB" sz="2800" dirty="0" smtClean="0">
                <a:solidFill>
                  <a:schemeClr val="tx1"/>
                </a:solidFill>
              </a:rPr>
              <a:t>To a list like this: </a:t>
            </a:r>
            <a:endParaRPr lang="en-GB" sz="2800" dirty="0">
              <a:solidFill>
                <a:schemeClr val="tx1"/>
              </a:solidFill>
            </a:endParaRPr>
          </a:p>
        </p:txBody>
      </p:sp>
      <p:pic>
        <p:nvPicPr>
          <p:cNvPr id="6147" name="Picture 3"/>
          <p:cNvPicPr>
            <a:picLocks noChangeAspect="1" noChangeArrowheads="1"/>
          </p:cNvPicPr>
          <p:nvPr/>
        </p:nvPicPr>
        <p:blipFill>
          <a:blip r:embed="rId2" cstate="print"/>
          <a:srcRect/>
          <a:stretch>
            <a:fillRect/>
          </a:stretch>
        </p:blipFill>
        <p:spPr bwMode="auto">
          <a:xfrm>
            <a:off x="611561" y="1340768"/>
            <a:ext cx="6552728" cy="1967827"/>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2987824" y="3888197"/>
            <a:ext cx="3851473" cy="28531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Paste list into Excel</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r>
              <a:rPr lang="en-GB" sz="2800" dirty="0" smtClean="0">
                <a:solidFill>
                  <a:schemeClr val="tx1"/>
                </a:solidFill>
              </a:rPr>
              <a:t>In Data tab, find </a:t>
            </a:r>
            <a:r>
              <a:rPr lang="en-GB" sz="2800" dirty="0" smtClean="0">
                <a:solidFill>
                  <a:srgbClr val="FF0000"/>
                </a:solidFill>
              </a:rPr>
              <a:t>Text to Columns</a:t>
            </a:r>
            <a:r>
              <a:rPr lang="en-GB" sz="2800" dirty="0" smtClean="0">
                <a:solidFill>
                  <a:schemeClr val="tx1"/>
                </a:solidFill>
              </a:rPr>
              <a:t>. With cell where data is pasted selected, click Text to Columns. </a:t>
            </a:r>
          </a:p>
          <a:p>
            <a:pPr algn="l"/>
            <a:endParaRPr lang="en-GB" sz="2800" dirty="0" smtClean="0">
              <a:solidFill>
                <a:schemeClr val="tx1"/>
              </a:solidFill>
            </a:endParaRPr>
          </a:p>
          <a:p>
            <a:pPr algn="l"/>
            <a:endParaRPr lang="en-GB" sz="2800" dirty="0" smtClean="0">
              <a:solidFill>
                <a:schemeClr val="tx1"/>
              </a:solidFill>
            </a:endParaRPr>
          </a:p>
        </p:txBody>
      </p:sp>
      <p:pic>
        <p:nvPicPr>
          <p:cNvPr id="7170" name="Picture 2"/>
          <p:cNvPicPr>
            <a:picLocks noChangeAspect="1" noChangeArrowheads="1"/>
          </p:cNvPicPr>
          <p:nvPr/>
        </p:nvPicPr>
        <p:blipFill>
          <a:blip r:embed="rId2" cstate="print"/>
          <a:srcRect/>
          <a:stretch>
            <a:fillRect/>
          </a:stretch>
        </p:blipFill>
        <p:spPr bwMode="auto">
          <a:xfrm>
            <a:off x="539552" y="1412776"/>
            <a:ext cx="6745560" cy="2049182"/>
          </a:xfrm>
          <a:prstGeom prst="rect">
            <a:avLst/>
          </a:prstGeom>
          <a:noFill/>
          <a:ln w="9525">
            <a:noFill/>
            <a:miter lim="800000"/>
            <a:headEnd/>
            <a:tailEnd/>
          </a:ln>
          <a:effectLst/>
        </p:spPr>
      </p:pic>
      <p:grpSp>
        <p:nvGrpSpPr>
          <p:cNvPr id="10" name="Group 9"/>
          <p:cNvGrpSpPr/>
          <p:nvPr/>
        </p:nvGrpSpPr>
        <p:grpSpPr>
          <a:xfrm>
            <a:off x="4139952" y="1340768"/>
            <a:ext cx="2232248" cy="2592288"/>
            <a:chOff x="4139952" y="1340768"/>
            <a:chExt cx="2232248" cy="2592288"/>
          </a:xfrm>
        </p:grpSpPr>
        <p:sp>
          <p:nvSpPr>
            <p:cNvPr id="7" name="Oval 6"/>
            <p:cNvSpPr/>
            <p:nvPr/>
          </p:nvSpPr>
          <p:spPr>
            <a:xfrm>
              <a:off x="5508104" y="1340768"/>
              <a:ext cx="864096"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4139952" y="2564904"/>
              <a:ext cx="1440160"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Delimited &gt; Next</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pic>
        <p:nvPicPr>
          <p:cNvPr id="8196" name="Picture 4"/>
          <p:cNvPicPr>
            <a:picLocks noChangeAspect="1" noChangeArrowheads="1"/>
          </p:cNvPicPr>
          <p:nvPr/>
        </p:nvPicPr>
        <p:blipFill>
          <a:blip r:embed="rId2" cstate="print"/>
          <a:srcRect/>
          <a:stretch>
            <a:fillRect/>
          </a:stretch>
        </p:blipFill>
        <p:spPr bwMode="auto">
          <a:xfrm>
            <a:off x="4427984" y="908720"/>
            <a:ext cx="3283099" cy="2512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Delimited &gt; Next</a:t>
            </a:r>
          </a:p>
          <a:p>
            <a:pPr algn="l"/>
            <a:endParaRPr lang="en-GB" sz="2800" dirty="0" smtClean="0">
              <a:solidFill>
                <a:schemeClr val="tx1"/>
              </a:solidFill>
            </a:endParaRPr>
          </a:p>
          <a:p>
            <a:pPr algn="l"/>
            <a:endParaRPr lang="en-GB" sz="2800" dirty="0" smtClean="0">
              <a:solidFill>
                <a:schemeClr val="tx1"/>
              </a:solidFill>
            </a:endParaRPr>
          </a:p>
          <a:p>
            <a:pPr algn="l"/>
            <a:r>
              <a:rPr lang="en-GB" sz="2800" dirty="0" smtClean="0">
                <a:solidFill>
                  <a:schemeClr val="tx1"/>
                </a:solidFill>
              </a:rPr>
              <a:t>In this case, since names </a:t>
            </a:r>
          </a:p>
          <a:p>
            <a:pPr algn="l"/>
            <a:r>
              <a:rPr lang="en-GB" sz="2800" dirty="0" smtClean="0">
                <a:solidFill>
                  <a:schemeClr val="tx1"/>
                </a:solidFill>
              </a:rPr>
              <a:t>are separated by </a:t>
            </a:r>
          </a:p>
          <a:p>
            <a:pPr algn="l"/>
            <a:r>
              <a:rPr lang="en-GB" sz="2800" dirty="0" smtClean="0">
                <a:solidFill>
                  <a:schemeClr val="tx1"/>
                </a:solidFill>
              </a:rPr>
              <a:t>semicolons check </a:t>
            </a:r>
          </a:p>
          <a:p>
            <a:pPr algn="l"/>
            <a:r>
              <a:rPr lang="en-GB" sz="2800" dirty="0" smtClean="0">
                <a:solidFill>
                  <a:schemeClr val="tx1"/>
                </a:solidFill>
              </a:rPr>
              <a:t>semicolon box &gt; Next</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pic>
        <p:nvPicPr>
          <p:cNvPr id="8197" name="Picture 5"/>
          <p:cNvPicPr>
            <a:picLocks noChangeAspect="1" noChangeArrowheads="1"/>
          </p:cNvPicPr>
          <p:nvPr/>
        </p:nvPicPr>
        <p:blipFill>
          <a:blip r:embed="rId2" cstate="print"/>
          <a:srcRect/>
          <a:stretch>
            <a:fillRect/>
          </a:stretch>
        </p:blipFill>
        <p:spPr bwMode="auto">
          <a:xfrm>
            <a:off x="4427984" y="2276872"/>
            <a:ext cx="3312367" cy="2534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Delimited &gt; Next</a:t>
            </a:r>
          </a:p>
          <a:p>
            <a:pPr algn="l"/>
            <a:endParaRPr lang="en-GB" sz="2800" dirty="0" smtClean="0">
              <a:solidFill>
                <a:schemeClr val="tx1"/>
              </a:solidFill>
            </a:endParaRPr>
          </a:p>
          <a:p>
            <a:pPr algn="l"/>
            <a:endParaRPr lang="en-GB" sz="2800" dirty="0" smtClean="0">
              <a:solidFill>
                <a:schemeClr val="tx1"/>
              </a:solidFill>
            </a:endParaRPr>
          </a:p>
          <a:p>
            <a:pPr algn="l"/>
            <a:r>
              <a:rPr lang="en-GB" sz="2800" dirty="0" smtClean="0">
                <a:solidFill>
                  <a:schemeClr val="tx1"/>
                </a:solidFill>
              </a:rPr>
              <a:t>In this case, since names </a:t>
            </a:r>
          </a:p>
          <a:p>
            <a:pPr algn="l"/>
            <a:r>
              <a:rPr lang="en-GB" sz="2800" dirty="0" smtClean="0">
                <a:solidFill>
                  <a:schemeClr val="tx1"/>
                </a:solidFill>
              </a:rPr>
              <a:t>are separated by </a:t>
            </a:r>
          </a:p>
          <a:p>
            <a:pPr algn="l"/>
            <a:r>
              <a:rPr lang="en-GB" sz="2800" dirty="0" smtClean="0">
                <a:solidFill>
                  <a:schemeClr val="tx1"/>
                </a:solidFill>
              </a:rPr>
              <a:t>semicolons check </a:t>
            </a:r>
          </a:p>
          <a:p>
            <a:pPr algn="l"/>
            <a:r>
              <a:rPr lang="en-GB" sz="2800" dirty="0" smtClean="0">
                <a:solidFill>
                  <a:schemeClr val="tx1"/>
                </a:solidFill>
              </a:rPr>
              <a:t>semicolon box &gt; Next</a:t>
            </a:r>
          </a:p>
          <a:p>
            <a:pPr algn="l"/>
            <a:endParaRPr lang="en-GB" sz="2800" dirty="0" smtClean="0">
              <a:solidFill>
                <a:schemeClr val="tx1"/>
              </a:solidFill>
            </a:endParaRPr>
          </a:p>
          <a:p>
            <a:pPr algn="l"/>
            <a:r>
              <a:rPr lang="en-GB" sz="2800" dirty="0" smtClean="0">
                <a:solidFill>
                  <a:schemeClr val="tx1"/>
                </a:solidFill>
              </a:rPr>
              <a:t>Choose destination for </a:t>
            </a:r>
            <a:br>
              <a:rPr lang="en-GB" sz="2800" dirty="0" smtClean="0">
                <a:solidFill>
                  <a:schemeClr val="tx1"/>
                </a:solidFill>
              </a:rPr>
            </a:br>
            <a:r>
              <a:rPr lang="en-GB" sz="2800" dirty="0" smtClean="0">
                <a:solidFill>
                  <a:schemeClr val="tx1"/>
                </a:solidFill>
              </a:rPr>
              <a:t>columns</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grpSp>
        <p:nvGrpSpPr>
          <p:cNvPr id="4" name="Group 15"/>
          <p:cNvGrpSpPr/>
          <p:nvPr/>
        </p:nvGrpSpPr>
        <p:grpSpPr>
          <a:xfrm>
            <a:off x="4427984" y="3933056"/>
            <a:ext cx="3312368" cy="2534513"/>
            <a:chOff x="4427984" y="3933056"/>
            <a:chExt cx="3312368" cy="2534513"/>
          </a:xfrm>
        </p:grpSpPr>
        <p:pic>
          <p:nvPicPr>
            <p:cNvPr id="8198" name="Picture 6"/>
            <p:cNvPicPr>
              <a:picLocks noChangeAspect="1" noChangeArrowheads="1"/>
            </p:cNvPicPr>
            <p:nvPr/>
          </p:nvPicPr>
          <p:blipFill>
            <a:blip r:embed="rId2" cstate="print"/>
            <a:srcRect/>
            <a:stretch>
              <a:fillRect/>
            </a:stretch>
          </p:blipFill>
          <p:spPr bwMode="auto">
            <a:xfrm>
              <a:off x="4427984" y="3933056"/>
              <a:ext cx="3312368" cy="2534513"/>
            </a:xfrm>
            <a:prstGeom prst="rect">
              <a:avLst/>
            </a:prstGeom>
            <a:noFill/>
            <a:ln w="9525">
              <a:noFill/>
              <a:miter lim="800000"/>
              <a:headEnd/>
              <a:tailEnd/>
            </a:ln>
          </p:spPr>
        </p:pic>
        <p:sp>
          <p:nvSpPr>
            <p:cNvPr id="14" name="Oval 13"/>
            <p:cNvSpPr/>
            <p:nvPr/>
          </p:nvSpPr>
          <p:spPr>
            <a:xfrm>
              <a:off x="4427984" y="4869160"/>
              <a:ext cx="151216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Now text will appear as one row of separate names</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r>
              <a:rPr lang="en-GB" sz="2800" dirty="0" smtClean="0">
                <a:solidFill>
                  <a:schemeClr val="tx1"/>
                </a:solidFill>
              </a:rPr>
              <a:t>Highlight names, copy, </a:t>
            </a:r>
          </a:p>
          <a:p>
            <a:pPr algn="l"/>
            <a:r>
              <a:rPr lang="en-GB" sz="2800" dirty="0" smtClean="0">
                <a:solidFill>
                  <a:schemeClr val="tx1"/>
                </a:solidFill>
              </a:rPr>
              <a:t>right click in a new cell </a:t>
            </a:r>
          </a:p>
          <a:p>
            <a:pPr algn="l"/>
            <a:r>
              <a:rPr lang="en-GB" sz="2800" dirty="0" smtClean="0">
                <a:solidFill>
                  <a:schemeClr val="tx1"/>
                </a:solidFill>
              </a:rPr>
              <a:t>and select Paste Special. </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pic>
        <p:nvPicPr>
          <p:cNvPr id="9218" name="Picture 2"/>
          <p:cNvPicPr>
            <a:picLocks noChangeAspect="1" noChangeArrowheads="1"/>
          </p:cNvPicPr>
          <p:nvPr/>
        </p:nvPicPr>
        <p:blipFill>
          <a:blip r:embed="rId2" cstate="print"/>
          <a:srcRect/>
          <a:stretch>
            <a:fillRect/>
          </a:stretch>
        </p:blipFill>
        <p:spPr bwMode="auto">
          <a:xfrm>
            <a:off x="467544" y="1412776"/>
            <a:ext cx="5558755" cy="2141711"/>
          </a:xfrm>
          <a:prstGeom prst="rect">
            <a:avLst/>
          </a:prstGeom>
          <a:noFill/>
          <a:ln w="9525">
            <a:noFill/>
            <a:miter lim="800000"/>
            <a:headEnd/>
            <a:tailEnd/>
          </a:ln>
          <a:effectLst/>
        </p:spPr>
      </p:pic>
      <p:sp>
        <p:nvSpPr>
          <p:cNvPr id="10" name="Oval 9"/>
          <p:cNvSpPr/>
          <p:nvPr/>
        </p:nvSpPr>
        <p:spPr>
          <a:xfrm>
            <a:off x="323528" y="3068960"/>
            <a:ext cx="59046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a:blip r:embed="rId3" cstate="print"/>
          <a:srcRect/>
          <a:stretch>
            <a:fillRect/>
          </a:stretch>
        </p:blipFill>
        <p:spPr bwMode="auto">
          <a:xfrm>
            <a:off x="4211960" y="3669299"/>
            <a:ext cx="2555329" cy="3188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Transpose &gt; OK</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grpSp>
        <p:nvGrpSpPr>
          <p:cNvPr id="9" name="Group 8"/>
          <p:cNvGrpSpPr/>
          <p:nvPr/>
        </p:nvGrpSpPr>
        <p:grpSpPr>
          <a:xfrm>
            <a:off x="4644008" y="908720"/>
            <a:ext cx="2660129" cy="2424979"/>
            <a:chOff x="3131840" y="908720"/>
            <a:chExt cx="2660129" cy="2424979"/>
          </a:xfrm>
        </p:grpSpPr>
        <p:pic>
          <p:nvPicPr>
            <p:cNvPr id="10242" name="Picture 2"/>
            <p:cNvPicPr>
              <a:picLocks noChangeAspect="1" noChangeArrowheads="1"/>
            </p:cNvPicPr>
            <p:nvPr/>
          </p:nvPicPr>
          <p:blipFill>
            <a:blip r:embed="rId2" cstate="print"/>
            <a:srcRect/>
            <a:stretch>
              <a:fillRect/>
            </a:stretch>
          </p:blipFill>
          <p:spPr bwMode="auto">
            <a:xfrm>
              <a:off x="3131840" y="908720"/>
              <a:ext cx="2660129" cy="2424979"/>
            </a:xfrm>
            <a:prstGeom prst="rect">
              <a:avLst/>
            </a:prstGeom>
            <a:noFill/>
            <a:ln w="9525">
              <a:noFill/>
              <a:miter lim="800000"/>
              <a:headEnd/>
              <a:tailEnd/>
            </a:ln>
          </p:spPr>
        </p:pic>
        <p:sp>
          <p:nvSpPr>
            <p:cNvPr id="8" name="Oval 7"/>
            <p:cNvSpPr/>
            <p:nvPr/>
          </p:nvSpPr>
          <p:spPr>
            <a:xfrm>
              <a:off x="4240535" y="2780928"/>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Transpose &gt; OK</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r>
              <a:rPr lang="en-GB" sz="2800" dirty="0" smtClean="0">
                <a:solidFill>
                  <a:schemeClr val="tx1"/>
                </a:solidFill>
              </a:rPr>
              <a:t>This will transpose the data from a row to column</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pic>
        <p:nvPicPr>
          <p:cNvPr id="10243" name="Picture 3"/>
          <p:cNvPicPr>
            <a:picLocks noChangeAspect="1" noChangeArrowheads="1"/>
          </p:cNvPicPr>
          <p:nvPr/>
        </p:nvPicPr>
        <p:blipFill>
          <a:blip r:embed="rId2" cstate="print"/>
          <a:srcRect/>
          <a:stretch>
            <a:fillRect/>
          </a:stretch>
        </p:blipFill>
        <p:spPr bwMode="auto">
          <a:xfrm>
            <a:off x="971600" y="3501008"/>
            <a:ext cx="1905000" cy="2828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Text to Columns again &gt; Delimited &gt; Next</a:t>
            </a:r>
          </a:p>
          <a:p>
            <a:pPr algn="l"/>
            <a:endParaRPr lang="en-GB" sz="2800" dirty="0" smtClean="0">
              <a:solidFill>
                <a:schemeClr val="tx1"/>
              </a:solidFill>
            </a:endParaRPr>
          </a:p>
          <a:p>
            <a:pPr algn="l"/>
            <a:r>
              <a:rPr lang="en-GB" sz="2800" dirty="0" smtClean="0">
                <a:solidFill>
                  <a:schemeClr val="tx1"/>
                </a:solidFill>
              </a:rPr>
              <a:t>Select Space (since that is what separates first and last names in this case)</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grpSp>
        <p:nvGrpSpPr>
          <p:cNvPr id="4" name="Group 10"/>
          <p:cNvGrpSpPr/>
          <p:nvPr/>
        </p:nvGrpSpPr>
        <p:grpSpPr>
          <a:xfrm>
            <a:off x="971600" y="2420888"/>
            <a:ext cx="6962584" cy="3953475"/>
            <a:chOff x="971600" y="2420888"/>
            <a:chExt cx="6962584" cy="3953475"/>
          </a:xfrm>
        </p:grpSpPr>
        <p:pic>
          <p:nvPicPr>
            <p:cNvPr id="11266" name="Picture 2"/>
            <p:cNvPicPr>
              <a:picLocks noChangeAspect="1" noChangeArrowheads="1"/>
            </p:cNvPicPr>
            <p:nvPr/>
          </p:nvPicPr>
          <p:blipFill>
            <a:blip r:embed="rId2" cstate="print"/>
            <a:srcRect/>
            <a:stretch>
              <a:fillRect/>
            </a:stretch>
          </p:blipFill>
          <p:spPr bwMode="auto">
            <a:xfrm>
              <a:off x="3923928" y="2420888"/>
              <a:ext cx="4010256" cy="3068513"/>
            </a:xfrm>
            <a:prstGeom prst="rect">
              <a:avLst/>
            </a:prstGeom>
            <a:noFill/>
            <a:ln w="9525">
              <a:noFill/>
              <a:miter lim="800000"/>
              <a:headEnd/>
              <a:tailEnd/>
            </a:ln>
            <a:effectLst/>
          </p:spPr>
        </p:pic>
        <p:sp>
          <p:nvSpPr>
            <p:cNvPr id="9" name="Oval 8"/>
            <p:cNvSpPr/>
            <p:nvPr/>
          </p:nvSpPr>
          <p:spPr>
            <a:xfrm>
              <a:off x="3779912" y="4149080"/>
              <a:ext cx="216024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971600" y="3789040"/>
              <a:ext cx="2952328" cy="2585323"/>
            </a:xfrm>
            <a:prstGeom prst="rect">
              <a:avLst/>
            </a:prstGeom>
            <a:noFill/>
            <a:ln w="12700">
              <a:solidFill>
                <a:srgbClr val="FF0000"/>
              </a:solidFill>
            </a:ln>
          </p:spPr>
          <p:txBody>
            <a:bodyPr wrap="square" rtlCol="0">
              <a:spAutoFit/>
            </a:bodyPr>
            <a:lstStyle/>
            <a:p>
              <a:r>
                <a:rPr lang="en-GB" dirty="0" smtClean="0"/>
                <a:t>Preview shows that first item in list will be split differently because the other names all have a residual space in front of them. To fix this I cancelled, added a space in front of the first item, and went through Text to Columns again</a:t>
              </a:r>
              <a:endParaRPr lang="en-GB"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1470025"/>
          </a:xfrm>
        </p:spPr>
        <p:txBody>
          <a:bodyPr/>
          <a:lstStyle/>
          <a:p>
            <a:r>
              <a:rPr lang="en-GB" dirty="0" smtClean="0"/>
              <a:t>Transpose &amp; Text to Columns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r>
              <a:rPr lang="en-GB" sz="2800" dirty="0" smtClean="0">
                <a:solidFill>
                  <a:schemeClr val="tx1"/>
                </a:solidFill>
              </a:rPr>
              <a:t>Select Text to Columns again &gt; Delimited &gt; Next</a:t>
            </a:r>
          </a:p>
          <a:p>
            <a:pPr algn="l"/>
            <a:endParaRPr lang="en-GB" sz="2800" dirty="0" smtClean="0">
              <a:solidFill>
                <a:schemeClr val="tx1"/>
              </a:solidFill>
            </a:endParaRPr>
          </a:p>
          <a:p>
            <a:pPr algn="l"/>
            <a:r>
              <a:rPr lang="en-GB" sz="2800" dirty="0" smtClean="0">
                <a:solidFill>
                  <a:schemeClr val="tx1"/>
                </a:solidFill>
              </a:rPr>
              <a:t>Select Space (since that is what separates first and last names in this case)</a:t>
            </a:r>
          </a:p>
          <a:p>
            <a:pPr algn="l"/>
            <a:endParaRPr lang="en-GB" sz="2800" dirty="0" smtClean="0">
              <a:solidFill>
                <a:schemeClr val="tx1"/>
              </a:solidFill>
            </a:endParaRPr>
          </a:p>
          <a:p>
            <a:pPr algn="l"/>
            <a:r>
              <a:rPr lang="en-GB" sz="2800" dirty="0" smtClean="0">
                <a:solidFill>
                  <a:schemeClr val="tx1"/>
                </a:solidFill>
              </a:rPr>
              <a:t>End result: </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p:txBody>
      </p:sp>
      <p:grpSp>
        <p:nvGrpSpPr>
          <p:cNvPr id="14" name="Group 13"/>
          <p:cNvGrpSpPr/>
          <p:nvPr/>
        </p:nvGrpSpPr>
        <p:grpSpPr>
          <a:xfrm>
            <a:off x="2339752" y="3068960"/>
            <a:ext cx="4680520" cy="3168352"/>
            <a:chOff x="2339752" y="3068960"/>
            <a:chExt cx="4680520" cy="3168352"/>
          </a:xfrm>
        </p:grpSpPr>
        <p:pic>
          <p:nvPicPr>
            <p:cNvPr id="11267" name="Picture 3"/>
            <p:cNvPicPr>
              <a:picLocks noChangeAspect="1" noChangeArrowheads="1"/>
            </p:cNvPicPr>
            <p:nvPr/>
          </p:nvPicPr>
          <p:blipFill>
            <a:blip r:embed="rId2" cstate="print"/>
            <a:srcRect/>
            <a:stretch>
              <a:fillRect/>
            </a:stretch>
          </p:blipFill>
          <p:spPr bwMode="auto">
            <a:xfrm>
              <a:off x="2339752" y="3429000"/>
              <a:ext cx="4429125" cy="2533650"/>
            </a:xfrm>
            <a:prstGeom prst="rect">
              <a:avLst/>
            </a:prstGeom>
            <a:noFill/>
            <a:ln w="9525">
              <a:noFill/>
              <a:miter lim="800000"/>
              <a:headEnd/>
              <a:tailEnd/>
            </a:ln>
            <a:effectLst/>
          </p:spPr>
        </p:pic>
        <p:sp>
          <p:nvSpPr>
            <p:cNvPr id="13" name="Oval 12"/>
            <p:cNvSpPr/>
            <p:nvPr/>
          </p:nvSpPr>
          <p:spPr>
            <a:xfrm>
              <a:off x="3779912" y="3068960"/>
              <a:ext cx="3240360" cy="3168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384"/>
            <a:ext cx="7772400" cy="1470025"/>
          </a:xfrm>
        </p:spPr>
        <p:txBody>
          <a:bodyPr/>
          <a:lstStyle/>
          <a:p>
            <a:r>
              <a:rPr lang="en-GB" dirty="0" smtClean="0"/>
              <a:t>Excel</a:t>
            </a:r>
            <a:endParaRPr lang="en-GB" dirty="0"/>
          </a:p>
        </p:txBody>
      </p:sp>
      <p:sp>
        <p:nvSpPr>
          <p:cNvPr id="3" name="Subtitle 2"/>
          <p:cNvSpPr>
            <a:spLocks noGrp="1"/>
          </p:cNvSpPr>
          <p:nvPr>
            <p:ph type="subTitle" idx="1"/>
          </p:nvPr>
        </p:nvSpPr>
        <p:spPr>
          <a:xfrm>
            <a:off x="467544" y="1268760"/>
            <a:ext cx="8208912" cy="5256584"/>
          </a:xfrm>
        </p:spPr>
        <p:txBody>
          <a:bodyPr>
            <a:normAutofit/>
          </a:bodyPr>
          <a:lstStyle/>
          <a:p>
            <a:pPr algn="l"/>
            <a:r>
              <a:rPr lang="en-GB" dirty="0" smtClean="0">
                <a:solidFill>
                  <a:schemeClr val="tx1"/>
                </a:solidFill>
              </a:rPr>
              <a:t>Creating pivot tables</a:t>
            </a:r>
          </a:p>
          <a:p>
            <a:pPr algn="l"/>
            <a:endParaRPr lang="en-GB" dirty="0" smtClean="0">
              <a:solidFill>
                <a:schemeClr val="tx1"/>
              </a:solidFill>
            </a:endParaRPr>
          </a:p>
          <a:p>
            <a:pPr algn="l"/>
            <a:r>
              <a:rPr lang="en-GB" dirty="0" smtClean="0">
                <a:solidFill>
                  <a:schemeClr val="tx1"/>
                </a:solidFill>
              </a:rPr>
              <a:t>Transpose and Text to columns </a:t>
            </a:r>
          </a:p>
          <a:p>
            <a:pPr algn="l"/>
            <a:endParaRPr lang="en-GB" dirty="0" smtClean="0">
              <a:solidFill>
                <a:schemeClr val="tx1"/>
              </a:solidFill>
            </a:endParaRPr>
          </a:p>
          <a:p>
            <a:pPr algn="l"/>
            <a:r>
              <a:rPr lang="en-GB" dirty="0" smtClean="0">
                <a:solidFill>
                  <a:schemeClr val="tx1"/>
                </a:solidFill>
              </a:rPr>
              <a:t>Basic functions</a:t>
            </a:r>
          </a:p>
          <a:p>
            <a:pPr algn="l"/>
            <a:endParaRPr lang="en-GB" dirty="0" smtClean="0">
              <a:solidFill>
                <a:schemeClr val="tx1"/>
              </a:solidFill>
            </a:endParaRPr>
          </a:p>
          <a:p>
            <a:pPr algn="l"/>
            <a:r>
              <a:rPr lang="en-GB" dirty="0" smtClean="0">
                <a:solidFill>
                  <a:schemeClr val="tx1"/>
                </a:solidFill>
              </a:rPr>
              <a:t> Paired t-test</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8208912" cy="5256584"/>
          </a:xfrm>
        </p:spPr>
        <p:txBody>
          <a:bodyPr>
            <a:normAutofit/>
          </a:bodyPr>
          <a:lstStyle/>
          <a:p>
            <a:pPr algn="l">
              <a:tabLst>
                <a:tab pos="1200150" algn="l"/>
              </a:tabLst>
              <a:defRPr/>
            </a:pPr>
            <a:r>
              <a:rPr lang="en-GB" dirty="0" smtClean="0">
                <a:solidFill>
                  <a:schemeClr val="tx1"/>
                </a:solidFill>
              </a:rPr>
              <a:t>Summation</a:t>
            </a:r>
          </a:p>
          <a:p>
            <a:pPr algn="l">
              <a:tabLst>
                <a:tab pos="1200150" algn="l"/>
              </a:tabLst>
              <a:defRPr/>
            </a:pPr>
            <a:r>
              <a:rPr lang="en-GB" b="1" dirty="0" smtClean="0">
                <a:solidFill>
                  <a:schemeClr val="tx1"/>
                </a:solidFill>
                <a:cs typeface="Times New Roman" pitchFamily="18" charset="0"/>
              </a:rPr>
              <a:t>	</a:t>
            </a:r>
            <a:r>
              <a:rPr lang="en-GB" dirty="0" smtClean="0">
                <a:solidFill>
                  <a:schemeClr val="tx1"/>
                </a:solidFill>
                <a:cs typeface="Times New Roman" pitchFamily="18" charset="0"/>
              </a:rPr>
              <a:t>Use </a:t>
            </a:r>
            <a:r>
              <a:rPr lang="en-GB" dirty="0" smtClean="0">
                <a:solidFill>
                  <a:srgbClr val="FF0000"/>
                </a:solidFill>
                <a:cs typeface="Times New Roman" pitchFamily="18" charset="0"/>
              </a:rPr>
              <a:t>=SUM() </a:t>
            </a:r>
            <a:r>
              <a:rPr lang="en-GB" dirty="0" smtClean="0">
                <a:solidFill>
                  <a:schemeClr val="tx1"/>
                </a:solidFill>
                <a:cs typeface="Times New Roman" pitchFamily="18" charset="0"/>
              </a:rPr>
              <a:t>function</a:t>
            </a:r>
          </a:p>
          <a:p>
            <a:pPr algn="l"/>
            <a:endParaRPr lang="en-GB" dirty="0">
              <a:solidFill>
                <a:schemeClr val="tx1"/>
              </a:solidFill>
            </a:endParaRPr>
          </a:p>
        </p:txBody>
      </p:sp>
      <p:sp>
        <p:nvSpPr>
          <p:cNvPr id="2" name="Title 1"/>
          <p:cNvSpPr>
            <a:spLocks noGrp="1"/>
          </p:cNvSpPr>
          <p:nvPr>
            <p:ph type="ctrTitle"/>
          </p:nvPr>
        </p:nvSpPr>
        <p:spPr>
          <a:xfrm>
            <a:off x="683568" y="188640"/>
            <a:ext cx="7772400" cy="1470025"/>
          </a:xfrm>
        </p:spPr>
        <p:txBody>
          <a:bodyPr/>
          <a:lstStyle/>
          <a:p>
            <a:r>
              <a:rPr lang="en-GB" dirty="0" smtClean="0"/>
              <a:t>Basic Functions</a:t>
            </a:r>
            <a:endParaRPr lang="en-GB" dirty="0"/>
          </a:p>
        </p:txBody>
      </p:sp>
      <p:pic>
        <p:nvPicPr>
          <p:cNvPr id="12292" name="Picture 4"/>
          <p:cNvPicPr>
            <a:picLocks noChangeAspect="1" noChangeArrowheads="1"/>
          </p:cNvPicPr>
          <p:nvPr/>
        </p:nvPicPr>
        <p:blipFill>
          <a:blip r:embed="rId2" cstate="print"/>
          <a:srcRect/>
          <a:stretch>
            <a:fillRect/>
          </a:stretch>
        </p:blipFill>
        <p:spPr bwMode="auto">
          <a:xfrm>
            <a:off x="6300192" y="332656"/>
            <a:ext cx="2686050" cy="455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Basic Functions</a:t>
            </a:r>
            <a:endParaRPr lang="en-GB" dirty="0"/>
          </a:p>
        </p:txBody>
      </p:sp>
      <p:sp>
        <p:nvSpPr>
          <p:cNvPr id="3" name="Subtitle 2"/>
          <p:cNvSpPr>
            <a:spLocks noGrp="1"/>
          </p:cNvSpPr>
          <p:nvPr>
            <p:ph type="subTitle" idx="1"/>
          </p:nvPr>
        </p:nvSpPr>
        <p:spPr>
          <a:xfrm>
            <a:off x="467544" y="1268760"/>
            <a:ext cx="8208912" cy="5256584"/>
          </a:xfrm>
        </p:spPr>
        <p:txBody>
          <a:bodyPr>
            <a:normAutofit/>
          </a:bodyPr>
          <a:lstStyle/>
          <a:p>
            <a:pPr algn="l">
              <a:tabLst>
                <a:tab pos="1200150" algn="l"/>
              </a:tabLst>
              <a:defRPr/>
            </a:pPr>
            <a:r>
              <a:rPr lang="en-GB" dirty="0" smtClean="0">
                <a:solidFill>
                  <a:schemeClr val="tx1"/>
                </a:solidFill>
              </a:rPr>
              <a:t>Summation</a:t>
            </a:r>
          </a:p>
          <a:p>
            <a:pPr algn="l">
              <a:tabLst>
                <a:tab pos="1200150" algn="l"/>
              </a:tabLst>
              <a:defRPr/>
            </a:pPr>
            <a:r>
              <a:rPr lang="en-GB" b="1" dirty="0" smtClean="0">
                <a:solidFill>
                  <a:schemeClr val="tx1"/>
                </a:solidFill>
                <a:cs typeface="Times New Roman" pitchFamily="18" charset="0"/>
              </a:rPr>
              <a:t>	</a:t>
            </a:r>
            <a:r>
              <a:rPr lang="en-GB" dirty="0" smtClean="0">
                <a:solidFill>
                  <a:schemeClr val="tx1"/>
                </a:solidFill>
                <a:cs typeface="Times New Roman" pitchFamily="18" charset="0"/>
              </a:rPr>
              <a:t>Use </a:t>
            </a:r>
            <a:r>
              <a:rPr lang="en-GB" dirty="0" smtClean="0">
                <a:solidFill>
                  <a:srgbClr val="FF0000"/>
                </a:solidFill>
                <a:cs typeface="Times New Roman" pitchFamily="18" charset="0"/>
              </a:rPr>
              <a:t>=SUM()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Mean</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=Average() </a:t>
            </a:r>
            <a:r>
              <a:rPr lang="en-GB" dirty="0" smtClean="0">
                <a:solidFill>
                  <a:schemeClr val="tx1"/>
                </a:solidFill>
                <a:cs typeface="Times New Roman" pitchFamily="18" charset="0"/>
              </a:rPr>
              <a:t>function</a:t>
            </a:r>
          </a:p>
          <a:p>
            <a:pPr algn="l"/>
            <a:endParaRPr lang="en-GB" dirty="0">
              <a:solidFill>
                <a:schemeClr val="tx1"/>
              </a:solidFill>
            </a:endParaRPr>
          </a:p>
        </p:txBody>
      </p:sp>
      <p:pic>
        <p:nvPicPr>
          <p:cNvPr id="12293" name="Picture 5"/>
          <p:cNvPicPr>
            <a:picLocks noChangeAspect="1" noChangeArrowheads="1"/>
          </p:cNvPicPr>
          <p:nvPr/>
        </p:nvPicPr>
        <p:blipFill>
          <a:blip r:embed="rId2" cstate="print"/>
          <a:srcRect/>
          <a:stretch>
            <a:fillRect/>
          </a:stretch>
        </p:blipFill>
        <p:spPr bwMode="auto">
          <a:xfrm>
            <a:off x="6372200" y="332656"/>
            <a:ext cx="2219325" cy="4505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Basic Functions</a:t>
            </a:r>
            <a:endParaRPr lang="en-GB" dirty="0"/>
          </a:p>
        </p:txBody>
      </p:sp>
      <p:sp>
        <p:nvSpPr>
          <p:cNvPr id="3" name="Subtitle 2"/>
          <p:cNvSpPr>
            <a:spLocks noGrp="1"/>
          </p:cNvSpPr>
          <p:nvPr>
            <p:ph type="subTitle" idx="1"/>
          </p:nvPr>
        </p:nvSpPr>
        <p:spPr>
          <a:xfrm>
            <a:off x="467544" y="1268760"/>
            <a:ext cx="8208912" cy="5256584"/>
          </a:xfrm>
        </p:spPr>
        <p:txBody>
          <a:bodyPr>
            <a:normAutofit/>
          </a:bodyPr>
          <a:lstStyle/>
          <a:p>
            <a:pPr algn="l">
              <a:tabLst>
                <a:tab pos="1200150" algn="l"/>
              </a:tabLst>
              <a:defRPr/>
            </a:pPr>
            <a:r>
              <a:rPr lang="en-GB" dirty="0" smtClean="0">
                <a:solidFill>
                  <a:schemeClr val="tx1"/>
                </a:solidFill>
              </a:rPr>
              <a:t>Summation</a:t>
            </a:r>
          </a:p>
          <a:p>
            <a:pPr algn="l">
              <a:tabLst>
                <a:tab pos="1200150" algn="l"/>
              </a:tabLst>
              <a:defRPr/>
            </a:pPr>
            <a:r>
              <a:rPr lang="en-GB" b="1" dirty="0" smtClean="0">
                <a:solidFill>
                  <a:schemeClr val="tx1"/>
                </a:solidFill>
                <a:cs typeface="Times New Roman" pitchFamily="18" charset="0"/>
              </a:rPr>
              <a:t>	</a:t>
            </a:r>
            <a:r>
              <a:rPr lang="en-GB" dirty="0" smtClean="0">
                <a:solidFill>
                  <a:schemeClr val="tx1"/>
                </a:solidFill>
                <a:cs typeface="Times New Roman" pitchFamily="18" charset="0"/>
              </a:rPr>
              <a:t>Use </a:t>
            </a:r>
            <a:r>
              <a:rPr lang="en-GB" dirty="0" smtClean="0">
                <a:solidFill>
                  <a:srgbClr val="FF0000"/>
                </a:solidFill>
                <a:cs typeface="Times New Roman" pitchFamily="18" charset="0"/>
              </a:rPr>
              <a:t>=SUM()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Mean</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=Average()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Exponents</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t>
            </a:r>
            <a:r>
              <a:rPr lang="en-GB" dirty="0" smtClean="0">
                <a:solidFill>
                  <a:schemeClr val="tx1"/>
                </a:solidFill>
                <a:cs typeface="Times New Roman" pitchFamily="18" charset="0"/>
              </a:rPr>
              <a:t> function</a:t>
            </a:r>
          </a:p>
          <a:p>
            <a:pPr algn="l"/>
            <a:endParaRPr lang="en-GB" dirty="0">
              <a:solidFill>
                <a:schemeClr val="tx1"/>
              </a:solidFill>
            </a:endParaRPr>
          </a:p>
        </p:txBody>
      </p:sp>
      <p:pic>
        <p:nvPicPr>
          <p:cNvPr id="12294" name="Picture 6"/>
          <p:cNvPicPr>
            <a:picLocks noChangeAspect="1" noChangeArrowheads="1"/>
          </p:cNvPicPr>
          <p:nvPr/>
        </p:nvPicPr>
        <p:blipFill>
          <a:blip r:embed="rId2" cstate="print"/>
          <a:srcRect/>
          <a:stretch>
            <a:fillRect/>
          </a:stretch>
        </p:blipFill>
        <p:spPr bwMode="auto">
          <a:xfrm>
            <a:off x="6228184" y="1988840"/>
            <a:ext cx="2371725" cy="379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2" cstate="print"/>
          <a:srcRect/>
          <a:stretch>
            <a:fillRect/>
          </a:stretch>
        </p:blipFill>
        <p:spPr bwMode="auto">
          <a:xfrm>
            <a:off x="395536" y="4917165"/>
            <a:ext cx="1728192" cy="1896211"/>
          </a:xfrm>
          <a:prstGeom prst="rect">
            <a:avLst/>
          </a:prstGeom>
          <a:noFill/>
          <a:ln w="9525">
            <a:noFill/>
            <a:miter lim="800000"/>
            <a:headEnd/>
            <a:tailEnd/>
          </a:ln>
          <a:effectLst/>
        </p:spPr>
      </p:pic>
      <p:pic>
        <p:nvPicPr>
          <p:cNvPr id="12297" name="Picture 9"/>
          <p:cNvPicPr>
            <a:picLocks noChangeAspect="1" noChangeArrowheads="1"/>
          </p:cNvPicPr>
          <p:nvPr/>
        </p:nvPicPr>
        <p:blipFill>
          <a:blip r:embed="rId3" cstate="print"/>
          <a:srcRect/>
          <a:stretch>
            <a:fillRect/>
          </a:stretch>
        </p:blipFill>
        <p:spPr bwMode="auto">
          <a:xfrm>
            <a:off x="2411760" y="4882083"/>
            <a:ext cx="2050799" cy="1859285"/>
          </a:xfrm>
          <a:prstGeom prst="rect">
            <a:avLst/>
          </a:prstGeom>
          <a:noFill/>
          <a:ln w="9525">
            <a:noFill/>
            <a:miter lim="800000"/>
            <a:headEnd/>
            <a:tailEnd/>
          </a:ln>
          <a:effectLst/>
        </p:spPr>
      </p:pic>
      <p:pic>
        <p:nvPicPr>
          <p:cNvPr id="12299" name="Picture 11"/>
          <p:cNvPicPr>
            <a:picLocks noChangeAspect="1" noChangeArrowheads="1"/>
          </p:cNvPicPr>
          <p:nvPr/>
        </p:nvPicPr>
        <p:blipFill>
          <a:blip r:embed="rId4" cstate="print"/>
          <a:srcRect/>
          <a:stretch>
            <a:fillRect/>
          </a:stretch>
        </p:blipFill>
        <p:spPr bwMode="auto">
          <a:xfrm>
            <a:off x="4716016" y="4784060"/>
            <a:ext cx="1872208" cy="1957308"/>
          </a:xfrm>
          <a:prstGeom prst="rect">
            <a:avLst/>
          </a:prstGeom>
          <a:noFill/>
          <a:ln w="9525">
            <a:noFill/>
            <a:miter lim="800000"/>
            <a:headEnd/>
            <a:tailEnd/>
          </a:ln>
          <a:effectLst/>
        </p:spPr>
      </p:pic>
      <p:pic>
        <p:nvPicPr>
          <p:cNvPr id="12300" name="Picture 12"/>
          <p:cNvPicPr>
            <a:picLocks noChangeAspect="1" noChangeArrowheads="1"/>
          </p:cNvPicPr>
          <p:nvPr/>
        </p:nvPicPr>
        <p:blipFill>
          <a:blip r:embed="rId5" cstate="print"/>
          <a:srcRect/>
          <a:stretch>
            <a:fillRect/>
          </a:stretch>
        </p:blipFill>
        <p:spPr bwMode="auto">
          <a:xfrm>
            <a:off x="6948264" y="4953901"/>
            <a:ext cx="1916369" cy="1715459"/>
          </a:xfrm>
          <a:prstGeom prst="rect">
            <a:avLst/>
          </a:prstGeom>
          <a:noFill/>
          <a:ln w="9525">
            <a:noFill/>
            <a:miter lim="800000"/>
            <a:headEnd/>
            <a:tailEnd/>
          </a:ln>
          <a:effectLst/>
        </p:spPr>
      </p:pic>
      <p:sp>
        <p:nvSpPr>
          <p:cNvPr id="2" name="Title 1"/>
          <p:cNvSpPr>
            <a:spLocks noGrp="1"/>
          </p:cNvSpPr>
          <p:nvPr>
            <p:ph type="ctrTitle"/>
          </p:nvPr>
        </p:nvSpPr>
        <p:spPr>
          <a:xfrm>
            <a:off x="683568" y="188640"/>
            <a:ext cx="7772400" cy="1470025"/>
          </a:xfrm>
        </p:spPr>
        <p:txBody>
          <a:bodyPr/>
          <a:lstStyle/>
          <a:p>
            <a:r>
              <a:rPr lang="en-GB" dirty="0" smtClean="0"/>
              <a:t>Basic Functions</a:t>
            </a:r>
            <a:endParaRPr lang="en-GB" dirty="0"/>
          </a:p>
        </p:txBody>
      </p:sp>
      <p:sp>
        <p:nvSpPr>
          <p:cNvPr id="3" name="Subtitle 2"/>
          <p:cNvSpPr>
            <a:spLocks noGrp="1"/>
          </p:cNvSpPr>
          <p:nvPr>
            <p:ph type="subTitle" idx="1"/>
          </p:nvPr>
        </p:nvSpPr>
        <p:spPr>
          <a:xfrm>
            <a:off x="467544" y="1268760"/>
            <a:ext cx="8208912" cy="5256584"/>
          </a:xfrm>
        </p:spPr>
        <p:txBody>
          <a:bodyPr>
            <a:normAutofit/>
          </a:bodyPr>
          <a:lstStyle/>
          <a:p>
            <a:pPr algn="l">
              <a:tabLst>
                <a:tab pos="1200150" algn="l"/>
              </a:tabLst>
              <a:defRPr/>
            </a:pPr>
            <a:r>
              <a:rPr lang="en-GB" dirty="0" smtClean="0">
                <a:solidFill>
                  <a:schemeClr val="tx1"/>
                </a:solidFill>
              </a:rPr>
              <a:t>Summation</a:t>
            </a:r>
          </a:p>
          <a:p>
            <a:pPr algn="l">
              <a:tabLst>
                <a:tab pos="1200150" algn="l"/>
              </a:tabLst>
              <a:defRPr/>
            </a:pPr>
            <a:r>
              <a:rPr lang="en-GB" b="1" dirty="0" smtClean="0">
                <a:solidFill>
                  <a:schemeClr val="tx1"/>
                </a:solidFill>
                <a:cs typeface="Times New Roman" pitchFamily="18" charset="0"/>
              </a:rPr>
              <a:t>	</a:t>
            </a:r>
            <a:r>
              <a:rPr lang="en-GB" dirty="0" smtClean="0">
                <a:solidFill>
                  <a:schemeClr val="tx1"/>
                </a:solidFill>
                <a:cs typeface="Times New Roman" pitchFamily="18" charset="0"/>
              </a:rPr>
              <a:t>Use </a:t>
            </a:r>
            <a:r>
              <a:rPr lang="en-GB" dirty="0" smtClean="0">
                <a:solidFill>
                  <a:srgbClr val="FF0000"/>
                </a:solidFill>
                <a:cs typeface="Times New Roman" pitchFamily="18" charset="0"/>
              </a:rPr>
              <a:t>=SUM()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Mean</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=Average()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Exponents</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t>
            </a:r>
            <a:r>
              <a:rPr lang="en-GB" dirty="0" smtClean="0">
                <a:solidFill>
                  <a:schemeClr val="tx1"/>
                </a:solidFill>
                <a:cs typeface="Times New Roman" pitchFamily="18" charset="0"/>
              </a:rPr>
              <a:t> function</a:t>
            </a:r>
          </a:p>
          <a:p>
            <a:pPr algn="l"/>
            <a:endParaRPr lang="en-GB" dirty="0">
              <a:solidFill>
                <a:schemeClr val="tx1"/>
              </a:solidFill>
            </a:endParaRPr>
          </a:p>
        </p:txBody>
      </p:sp>
      <p:pic>
        <p:nvPicPr>
          <p:cNvPr id="12294" name="Picture 6"/>
          <p:cNvPicPr>
            <a:picLocks noChangeAspect="1" noChangeArrowheads="1"/>
          </p:cNvPicPr>
          <p:nvPr/>
        </p:nvPicPr>
        <p:blipFill>
          <a:blip r:embed="rId6" cstate="print"/>
          <a:srcRect/>
          <a:stretch>
            <a:fillRect/>
          </a:stretch>
        </p:blipFill>
        <p:spPr bwMode="auto">
          <a:xfrm>
            <a:off x="6448747" y="692696"/>
            <a:ext cx="2371725" cy="379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GB" dirty="0" smtClean="0"/>
              <a:t>Basic Functions</a:t>
            </a:r>
            <a:endParaRPr lang="en-GB" dirty="0"/>
          </a:p>
        </p:txBody>
      </p:sp>
      <p:sp>
        <p:nvSpPr>
          <p:cNvPr id="3" name="Subtitle 2"/>
          <p:cNvSpPr>
            <a:spLocks noGrp="1"/>
          </p:cNvSpPr>
          <p:nvPr>
            <p:ph type="subTitle" idx="1"/>
          </p:nvPr>
        </p:nvSpPr>
        <p:spPr>
          <a:xfrm>
            <a:off x="467544" y="1268760"/>
            <a:ext cx="8208912" cy="5256584"/>
          </a:xfrm>
        </p:spPr>
        <p:txBody>
          <a:bodyPr>
            <a:normAutofit lnSpcReduction="10000"/>
          </a:bodyPr>
          <a:lstStyle/>
          <a:p>
            <a:pPr algn="l">
              <a:tabLst>
                <a:tab pos="1200150" algn="l"/>
              </a:tabLst>
              <a:defRPr/>
            </a:pPr>
            <a:r>
              <a:rPr lang="en-GB" dirty="0" smtClean="0">
                <a:solidFill>
                  <a:schemeClr val="tx1"/>
                </a:solidFill>
              </a:rPr>
              <a:t>Summation</a:t>
            </a:r>
          </a:p>
          <a:p>
            <a:pPr algn="l">
              <a:tabLst>
                <a:tab pos="1200150" algn="l"/>
              </a:tabLst>
              <a:defRPr/>
            </a:pPr>
            <a:r>
              <a:rPr lang="en-GB" b="1" dirty="0" smtClean="0">
                <a:solidFill>
                  <a:schemeClr val="tx1"/>
                </a:solidFill>
                <a:cs typeface="Times New Roman" pitchFamily="18" charset="0"/>
              </a:rPr>
              <a:t>	</a:t>
            </a:r>
            <a:r>
              <a:rPr lang="en-GB" dirty="0" smtClean="0">
                <a:solidFill>
                  <a:schemeClr val="tx1"/>
                </a:solidFill>
                <a:cs typeface="Times New Roman" pitchFamily="18" charset="0"/>
              </a:rPr>
              <a:t>Use </a:t>
            </a:r>
            <a:r>
              <a:rPr lang="en-GB" dirty="0" smtClean="0">
                <a:solidFill>
                  <a:srgbClr val="FF0000"/>
                </a:solidFill>
                <a:cs typeface="Times New Roman" pitchFamily="18" charset="0"/>
              </a:rPr>
              <a:t>=SUM()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Mean</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=Average() </a:t>
            </a:r>
            <a:r>
              <a:rPr lang="en-GB" dirty="0" smtClean="0">
                <a:solidFill>
                  <a:schemeClr val="tx1"/>
                </a:solidFill>
                <a:cs typeface="Times New Roman" pitchFamily="18" charset="0"/>
              </a:rPr>
              <a:t>function</a:t>
            </a:r>
          </a:p>
          <a:p>
            <a:pPr algn="l">
              <a:tabLst>
                <a:tab pos="1200150" algn="l"/>
              </a:tabLst>
              <a:defRPr/>
            </a:pPr>
            <a:r>
              <a:rPr lang="en-GB" dirty="0" smtClean="0">
                <a:solidFill>
                  <a:schemeClr val="tx1"/>
                </a:solidFill>
                <a:cs typeface="Times New Roman" pitchFamily="18" charset="0"/>
              </a:rPr>
              <a:t>Exponents</a:t>
            </a:r>
          </a:p>
          <a:p>
            <a:pPr algn="l">
              <a:tabLst>
                <a:tab pos="1200150" algn="l"/>
              </a:tabLst>
              <a:defRPr/>
            </a:pPr>
            <a:r>
              <a:rPr lang="en-GB" dirty="0" smtClean="0">
                <a:solidFill>
                  <a:schemeClr val="tx1"/>
                </a:solidFill>
                <a:cs typeface="Times New Roman" pitchFamily="18" charset="0"/>
              </a:rPr>
              <a:t>	Use </a:t>
            </a:r>
            <a:r>
              <a:rPr lang="en-GB" dirty="0" smtClean="0">
                <a:solidFill>
                  <a:srgbClr val="FF0000"/>
                </a:solidFill>
                <a:cs typeface="Times New Roman" pitchFamily="18" charset="0"/>
              </a:rPr>
              <a:t>=()^</a:t>
            </a:r>
            <a:r>
              <a:rPr lang="en-GB" dirty="0" smtClean="0">
                <a:solidFill>
                  <a:schemeClr val="tx1"/>
                </a:solidFill>
                <a:cs typeface="Times New Roman" pitchFamily="18" charset="0"/>
              </a:rPr>
              <a:t> function</a:t>
            </a:r>
          </a:p>
          <a:p>
            <a:pPr algn="l">
              <a:tabLst>
                <a:tab pos="1200150" algn="l"/>
              </a:tabLst>
              <a:defRPr/>
            </a:pPr>
            <a:r>
              <a:rPr lang="en-GB" dirty="0" smtClean="0">
                <a:solidFill>
                  <a:schemeClr val="tx1"/>
                </a:solidFill>
                <a:cs typeface="Times New Roman" pitchFamily="18" charset="0"/>
              </a:rPr>
              <a:t>Square root	</a:t>
            </a:r>
            <a:br>
              <a:rPr lang="en-GB" dirty="0" smtClean="0">
                <a:solidFill>
                  <a:schemeClr val="tx1"/>
                </a:solidFill>
                <a:cs typeface="Times New Roman" pitchFamily="18" charset="0"/>
              </a:rPr>
            </a:br>
            <a:r>
              <a:rPr lang="en-GB" dirty="0" smtClean="0">
                <a:solidFill>
                  <a:schemeClr val="tx1"/>
                </a:solidFill>
                <a:cs typeface="Times New Roman" pitchFamily="18" charset="0"/>
              </a:rPr>
              <a:t>	Use </a:t>
            </a:r>
            <a:r>
              <a:rPr lang="en-GB" dirty="0" smtClean="0">
                <a:solidFill>
                  <a:srgbClr val="FF0000"/>
                </a:solidFill>
                <a:cs typeface="Times New Roman" pitchFamily="18" charset="0"/>
              </a:rPr>
              <a:t>=</a:t>
            </a:r>
            <a:r>
              <a:rPr lang="en-GB" dirty="0" err="1" smtClean="0">
                <a:solidFill>
                  <a:srgbClr val="FF0000"/>
                </a:solidFill>
                <a:cs typeface="Times New Roman" pitchFamily="18" charset="0"/>
              </a:rPr>
              <a:t>sqrt</a:t>
            </a:r>
            <a:r>
              <a:rPr lang="en-GB" dirty="0" smtClean="0">
                <a:solidFill>
                  <a:srgbClr val="FF0000"/>
                </a:solidFill>
                <a:cs typeface="Times New Roman" pitchFamily="18" charset="0"/>
              </a:rPr>
              <a:t>()</a:t>
            </a:r>
            <a:r>
              <a:rPr lang="en-GB" dirty="0" smtClean="0">
                <a:solidFill>
                  <a:schemeClr val="tx1"/>
                </a:solidFill>
                <a:cs typeface="Times New Roman" pitchFamily="18" charset="0"/>
              </a:rPr>
              <a:t> function</a:t>
            </a:r>
          </a:p>
          <a:p>
            <a:pPr algn="l">
              <a:tabLst>
                <a:tab pos="1200150" algn="l"/>
              </a:tabLst>
              <a:defRPr/>
            </a:pPr>
            <a:r>
              <a:rPr lang="en-GB" dirty="0" smtClean="0">
                <a:solidFill>
                  <a:schemeClr val="tx1"/>
                </a:solidFill>
                <a:cs typeface="Times New Roman" pitchFamily="18" charset="0"/>
              </a:rPr>
              <a:t/>
            </a:r>
            <a:br>
              <a:rPr lang="en-GB" dirty="0" smtClean="0">
                <a:solidFill>
                  <a:schemeClr val="tx1"/>
                </a:solidFill>
                <a:cs typeface="Times New Roman" pitchFamily="18" charset="0"/>
              </a:rPr>
            </a:br>
            <a:r>
              <a:rPr lang="en-GB" dirty="0" smtClean="0">
                <a:solidFill>
                  <a:schemeClr val="tx1"/>
                </a:solidFill>
                <a:cs typeface="Times New Roman" pitchFamily="18" charset="0"/>
              </a:rPr>
              <a:t>(All useful for finding standard deviation)</a:t>
            </a:r>
          </a:p>
          <a:p>
            <a:pPr algn="l"/>
            <a:endParaRPr lang="en-GB" dirty="0">
              <a:solidFill>
                <a:schemeClr val="tx1"/>
              </a:solidFill>
            </a:endParaRPr>
          </a:p>
        </p:txBody>
      </p:sp>
      <p:pic>
        <p:nvPicPr>
          <p:cNvPr id="12301" name="Picture 13"/>
          <p:cNvPicPr>
            <a:picLocks noChangeAspect="1" noChangeArrowheads="1"/>
          </p:cNvPicPr>
          <p:nvPr/>
        </p:nvPicPr>
        <p:blipFill>
          <a:blip r:embed="rId2" cstate="print"/>
          <a:srcRect/>
          <a:stretch>
            <a:fillRect/>
          </a:stretch>
        </p:blipFill>
        <p:spPr bwMode="auto">
          <a:xfrm>
            <a:off x="6228185" y="1268760"/>
            <a:ext cx="2232248" cy="2039662"/>
          </a:xfrm>
          <a:prstGeom prst="rect">
            <a:avLst/>
          </a:prstGeom>
          <a:noFill/>
          <a:ln w="9525">
            <a:noFill/>
            <a:miter lim="800000"/>
            <a:headEnd/>
            <a:tailEnd/>
          </a:ln>
          <a:effectLst/>
        </p:spPr>
      </p:pic>
      <p:pic>
        <p:nvPicPr>
          <p:cNvPr id="12302" name="Picture 14"/>
          <p:cNvPicPr>
            <a:picLocks noChangeAspect="1" noChangeArrowheads="1"/>
          </p:cNvPicPr>
          <p:nvPr/>
        </p:nvPicPr>
        <p:blipFill>
          <a:blip r:embed="rId3" cstate="print"/>
          <a:srcRect/>
          <a:stretch>
            <a:fillRect/>
          </a:stretch>
        </p:blipFill>
        <p:spPr bwMode="auto">
          <a:xfrm>
            <a:off x="6237764" y="3501009"/>
            <a:ext cx="2366684" cy="2088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8208912" cy="5256584"/>
          </a:xfrm>
        </p:spPr>
        <p:txBody>
          <a:bodyPr>
            <a:normAutofit/>
          </a:bodyPr>
          <a:lstStyle/>
          <a:p>
            <a:pPr algn="l"/>
            <a:r>
              <a:rPr lang="en-GB" sz="2400" dirty="0" smtClean="0">
                <a:solidFill>
                  <a:schemeClr val="tx1"/>
                </a:solidFill>
              </a:rPr>
              <a:t>From before &amp; after scores create column of differences</a:t>
            </a:r>
          </a:p>
        </p:txBody>
      </p:sp>
      <p:pic>
        <p:nvPicPr>
          <p:cNvPr id="13314" name="Picture 2"/>
          <p:cNvPicPr>
            <a:picLocks noChangeAspect="1" noChangeArrowheads="1"/>
          </p:cNvPicPr>
          <p:nvPr/>
        </p:nvPicPr>
        <p:blipFill>
          <a:blip r:embed="rId2" cstate="print"/>
          <a:srcRect/>
          <a:stretch>
            <a:fillRect/>
          </a:stretch>
        </p:blipFill>
        <p:spPr bwMode="auto">
          <a:xfrm>
            <a:off x="648866" y="1772816"/>
            <a:ext cx="2266950" cy="2438400"/>
          </a:xfrm>
          <a:prstGeom prst="rect">
            <a:avLst/>
          </a:prstGeom>
          <a:noFill/>
          <a:ln w="9525">
            <a:noFill/>
            <a:miter lim="800000"/>
            <a:headEnd/>
            <a:tailEnd/>
          </a:ln>
          <a:effectLst/>
        </p:spPr>
      </p:pic>
      <p:sp>
        <p:nvSpPr>
          <p:cNvPr id="2" name="Title 1"/>
          <p:cNvSpPr>
            <a:spLocks noGrp="1"/>
          </p:cNvSpPr>
          <p:nvPr>
            <p:ph type="ctrTitle"/>
          </p:nvPr>
        </p:nvSpPr>
        <p:spPr>
          <a:xfrm>
            <a:off x="683568" y="-27384"/>
            <a:ext cx="7772400" cy="1470025"/>
          </a:xfrm>
        </p:spPr>
        <p:txBody>
          <a:bodyPr/>
          <a:lstStyle/>
          <a:p>
            <a:r>
              <a:rPr lang="en-GB" dirty="0" smtClean="0"/>
              <a:t>t-test</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8208912" cy="5256584"/>
          </a:xfrm>
        </p:spPr>
        <p:txBody>
          <a:bodyPr>
            <a:normAutofit/>
          </a:bodyPr>
          <a:lstStyle/>
          <a:p>
            <a:pPr algn="l"/>
            <a:r>
              <a:rPr lang="en-GB" sz="2400" dirty="0" smtClean="0">
                <a:solidFill>
                  <a:schemeClr val="tx1"/>
                </a:solidFill>
              </a:rPr>
              <a:t>From before &amp; after scores create column of differences</a:t>
            </a:r>
          </a:p>
          <a:p>
            <a:pPr algn="l"/>
            <a:r>
              <a:rPr lang="en-GB" sz="2400" dirty="0" smtClean="0">
                <a:solidFill>
                  <a:schemeClr val="tx1"/>
                </a:solidFill>
              </a:rPr>
              <a:t>Create column of squared differences</a:t>
            </a:r>
          </a:p>
        </p:txBody>
      </p:sp>
      <p:pic>
        <p:nvPicPr>
          <p:cNvPr id="13318" name="Picture 6"/>
          <p:cNvPicPr>
            <a:picLocks noChangeAspect="1" noChangeArrowheads="1"/>
          </p:cNvPicPr>
          <p:nvPr/>
        </p:nvPicPr>
        <p:blipFill>
          <a:blip r:embed="rId2" cstate="print"/>
          <a:srcRect/>
          <a:stretch>
            <a:fillRect/>
          </a:stretch>
        </p:blipFill>
        <p:spPr bwMode="auto">
          <a:xfrm>
            <a:off x="4355976" y="2996952"/>
            <a:ext cx="2066925" cy="151447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755576" y="2258169"/>
            <a:ext cx="2676525" cy="246697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3779912" y="2276872"/>
            <a:ext cx="2600325" cy="2409825"/>
          </a:xfrm>
          <a:prstGeom prst="rect">
            <a:avLst/>
          </a:prstGeom>
          <a:noFill/>
          <a:ln w="9525">
            <a:noFill/>
            <a:miter lim="800000"/>
            <a:headEnd/>
            <a:tailEnd/>
          </a:ln>
          <a:effectLst/>
        </p:spPr>
      </p:pic>
      <p:sp>
        <p:nvSpPr>
          <p:cNvPr id="2" name="Title 1"/>
          <p:cNvSpPr>
            <a:spLocks noGrp="1"/>
          </p:cNvSpPr>
          <p:nvPr>
            <p:ph type="ctrTitle"/>
          </p:nvPr>
        </p:nvSpPr>
        <p:spPr>
          <a:xfrm>
            <a:off x="683568" y="-27384"/>
            <a:ext cx="7772400" cy="1470025"/>
          </a:xfrm>
        </p:spPr>
        <p:txBody>
          <a:bodyPr/>
          <a:lstStyle/>
          <a:p>
            <a:r>
              <a:rPr lang="en-GB" dirty="0" smtClean="0"/>
              <a:t>t-test</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8208912" cy="5256584"/>
          </a:xfrm>
        </p:spPr>
        <p:txBody>
          <a:bodyPr>
            <a:normAutofit/>
          </a:bodyPr>
          <a:lstStyle/>
          <a:p>
            <a:pPr algn="l"/>
            <a:r>
              <a:rPr lang="en-GB" sz="2400" dirty="0" smtClean="0">
                <a:solidFill>
                  <a:schemeClr val="tx1"/>
                </a:solidFill>
              </a:rPr>
              <a:t>From before &amp; after scores create column of differences</a:t>
            </a:r>
          </a:p>
          <a:p>
            <a:pPr algn="l"/>
            <a:r>
              <a:rPr lang="en-GB" sz="2400" dirty="0" smtClean="0">
                <a:solidFill>
                  <a:schemeClr val="tx1"/>
                </a:solidFill>
              </a:rPr>
              <a:t>Create column of squared differences</a:t>
            </a:r>
          </a:p>
          <a:p>
            <a:pPr algn="l"/>
            <a:r>
              <a:rPr lang="en-GB" sz="2400" dirty="0" smtClean="0">
                <a:solidFill>
                  <a:schemeClr val="tx1"/>
                </a:solidFill>
              </a:rPr>
              <a:t>Find variance using formula: (Σx</a:t>
            </a:r>
            <a:r>
              <a:rPr lang="en-GB" sz="2400" baseline="30000" dirty="0" smtClean="0">
                <a:solidFill>
                  <a:schemeClr val="tx1"/>
                </a:solidFill>
              </a:rPr>
              <a:t>2</a:t>
            </a:r>
            <a:r>
              <a:rPr lang="en-GB" sz="2400" dirty="0" smtClean="0">
                <a:solidFill>
                  <a:schemeClr val="tx1"/>
                </a:solidFill>
              </a:rPr>
              <a:t> -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r>
              <a:rPr lang="en-GB" sz="2400" dirty="0" smtClean="0">
                <a:solidFill>
                  <a:schemeClr val="tx1"/>
                </a:solidFill>
              </a:rPr>
              <a:t>/N)/(N - 1) </a:t>
            </a:r>
          </a:p>
          <a:p>
            <a:pPr algn="l"/>
            <a:r>
              <a:rPr lang="en-GB" sz="2400" dirty="0" smtClean="0">
                <a:solidFill>
                  <a:schemeClr val="tx1"/>
                </a:solidFill>
              </a:rPr>
              <a:t>	We need Σx</a:t>
            </a:r>
            <a:r>
              <a:rPr lang="en-GB" sz="2400" baseline="30000" dirty="0" smtClean="0">
                <a:solidFill>
                  <a:schemeClr val="tx1"/>
                </a:solidFill>
              </a:rPr>
              <a:t>2 </a:t>
            </a:r>
            <a:r>
              <a:rPr lang="en-GB" sz="2400" dirty="0" smtClean="0">
                <a:solidFill>
                  <a:schemeClr val="tx1"/>
                </a:solidFill>
              </a:rPr>
              <a:t>and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p>
        </p:txBody>
      </p:sp>
      <p:pic>
        <p:nvPicPr>
          <p:cNvPr id="13317" name="Picture 5"/>
          <p:cNvPicPr>
            <a:picLocks noChangeAspect="1" noChangeArrowheads="1"/>
          </p:cNvPicPr>
          <p:nvPr/>
        </p:nvPicPr>
        <p:blipFill>
          <a:blip r:embed="rId2" cstate="print"/>
          <a:srcRect/>
          <a:stretch>
            <a:fillRect/>
          </a:stretch>
        </p:blipFill>
        <p:spPr bwMode="auto">
          <a:xfrm>
            <a:off x="395537" y="2996952"/>
            <a:ext cx="3797436" cy="2088232"/>
          </a:xfrm>
          <a:prstGeom prst="rect">
            <a:avLst/>
          </a:prstGeom>
          <a:noFill/>
          <a:ln w="9525">
            <a:noFill/>
            <a:miter lim="800000"/>
            <a:headEnd/>
            <a:tailEnd/>
          </a:ln>
          <a:effectLst/>
        </p:spPr>
      </p:pic>
      <p:pic>
        <p:nvPicPr>
          <p:cNvPr id="13318" name="Picture 6"/>
          <p:cNvPicPr>
            <a:picLocks noChangeAspect="1" noChangeArrowheads="1"/>
          </p:cNvPicPr>
          <p:nvPr/>
        </p:nvPicPr>
        <p:blipFill>
          <a:blip r:embed="rId3" cstate="print"/>
          <a:srcRect/>
          <a:stretch>
            <a:fillRect/>
          </a:stretch>
        </p:blipFill>
        <p:spPr bwMode="auto">
          <a:xfrm>
            <a:off x="4355976" y="2996952"/>
            <a:ext cx="2066925" cy="1514475"/>
          </a:xfrm>
          <a:prstGeom prst="rect">
            <a:avLst/>
          </a:prstGeom>
          <a:noFill/>
          <a:ln w="9525">
            <a:noFill/>
            <a:miter lim="800000"/>
            <a:headEnd/>
            <a:tailEnd/>
          </a:ln>
          <a:effectLst/>
        </p:spPr>
      </p:pic>
      <p:sp>
        <p:nvSpPr>
          <p:cNvPr id="2" name="Title 1"/>
          <p:cNvSpPr>
            <a:spLocks noGrp="1"/>
          </p:cNvSpPr>
          <p:nvPr>
            <p:ph type="ctrTitle"/>
          </p:nvPr>
        </p:nvSpPr>
        <p:spPr>
          <a:xfrm>
            <a:off x="683568" y="-27384"/>
            <a:ext cx="7772400" cy="1470025"/>
          </a:xfrm>
        </p:spPr>
        <p:txBody>
          <a:bodyPr/>
          <a:lstStyle/>
          <a:p>
            <a:r>
              <a:rPr lang="en-GB" dirty="0" smtClean="0"/>
              <a:t>t-test</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384"/>
            <a:ext cx="7772400" cy="1470025"/>
          </a:xfrm>
        </p:spPr>
        <p:txBody>
          <a:bodyPr/>
          <a:lstStyle/>
          <a:p>
            <a:r>
              <a:rPr lang="en-GB" dirty="0" smtClean="0"/>
              <a:t>t-test</a:t>
            </a:r>
            <a:endParaRPr lang="en-GB" dirty="0"/>
          </a:p>
        </p:txBody>
      </p:sp>
      <p:sp>
        <p:nvSpPr>
          <p:cNvPr id="3" name="Subtitle 2"/>
          <p:cNvSpPr>
            <a:spLocks noGrp="1"/>
          </p:cNvSpPr>
          <p:nvPr>
            <p:ph type="subTitle" idx="1"/>
          </p:nvPr>
        </p:nvSpPr>
        <p:spPr>
          <a:xfrm>
            <a:off x="467544" y="1268760"/>
            <a:ext cx="8208912" cy="5256584"/>
          </a:xfrm>
        </p:spPr>
        <p:txBody>
          <a:bodyPr>
            <a:normAutofit/>
          </a:bodyPr>
          <a:lstStyle/>
          <a:p>
            <a:pPr algn="l"/>
            <a:r>
              <a:rPr lang="en-GB" sz="2400" dirty="0" smtClean="0">
                <a:solidFill>
                  <a:schemeClr val="tx1"/>
                </a:solidFill>
              </a:rPr>
              <a:t>From before &amp; after scores create column of differences</a:t>
            </a:r>
          </a:p>
          <a:p>
            <a:pPr algn="l"/>
            <a:r>
              <a:rPr lang="en-GB" sz="2400" dirty="0" smtClean="0">
                <a:solidFill>
                  <a:schemeClr val="tx1"/>
                </a:solidFill>
              </a:rPr>
              <a:t>Create column of squared differences</a:t>
            </a:r>
          </a:p>
          <a:p>
            <a:pPr algn="l"/>
            <a:r>
              <a:rPr lang="en-GB" sz="2400" dirty="0" smtClean="0">
                <a:solidFill>
                  <a:schemeClr val="tx1"/>
                </a:solidFill>
              </a:rPr>
              <a:t>Find variance using formula: (Σx</a:t>
            </a:r>
            <a:r>
              <a:rPr lang="en-GB" sz="2400" baseline="30000" dirty="0" smtClean="0">
                <a:solidFill>
                  <a:schemeClr val="tx1"/>
                </a:solidFill>
              </a:rPr>
              <a:t>2</a:t>
            </a:r>
            <a:r>
              <a:rPr lang="en-GB" sz="2400" dirty="0" smtClean="0">
                <a:solidFill>
                  <a:schemeClr val="tx1"/>
                </a:solidFill>
              </a:rPr>
              <a:t> -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r>
              <a:rPr lang="en-GB" sz="2400" dirty="0" smtClean="0">
                <a:solidFill>
                  <a:schemeClr val="tx1"/>
                </a:solidFill>
              </a:rPr>
              <a:t>/N)/(N - 1) </a:t>
            </a:r>
          </a:p>
          <a:p>
            <a:pPr algn="l"/>
            <a:r>
              <a:rPr lang="en-GB" sz="2400" dirty="0" smtClean="0">
                <a:solidFill>
                  <a:schemeClr val="tx1"/>
                </a:solidFill>
              </a:rPr>
              <a:t>	We need Σx</a:t>
            </a:r>
            <a:r>
              <a:rPr lang="en-GB" sz="2400" baseline="30000" dirty="0" smtClean="0">
                <a:solidFill>
                  <a:schemeClr val="tx1"/>
                </a:solidFill>
              </a:rPr>
              <a:t>2 </a:t>
            </a:r>
            <a:r>
              <a:rPr lang="en-GB" sz="2400" dirty="0" smtClean="0">
                <a:solidFill>
                  <a:schemeClr val="tx1"/>
                </a:solidFill>
              </a:rPr>
              <a:t>and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p>
          <a:p>
            <a:pPr algn="l"/>
            <a:r>
              <a:rPr lang="en-GB" sz="2400" dirty="0" smtClean="0">
                <a:solidFill>
                  <a:schemeClr val="tx1"/>
                </a:solidFill>
              </a:rPr>
              <a:t>Standard deviation is the square root of variance</a:t>
            </a:r>
          </a:p>
          <a:p>
            <a:pPr algn="l"/>
            <a:r>
              <a:rPr lang="en-GB" sz="2400" dirty="0" smtClean="0">
                <a:solidFill>
                  <a:schemeClr val="tx1"/>
                </a:solidFill>
              </a:rPr>
              <a:t>Standard error is standard deviation divided by √N</a:t>
            </a:r>
          </a:p>
        </p:txBody>
      </p:sp>
      <p:pic>
        <p:nvPicPr>
          <p:cNvPr id="13320" name="Picture 8"/>
          <p:cNvPicPr>
            <a:picLocks noChangeAspect="1" noChangeArrowheads="1"/>
          </p:cNvPicPr>
          <p:nvPr/>
        </p:nvPicPr>
        <p:blipFill>
          <a:blip r:embed="rId2" cstate="print"/>
          <a:srcRect/>
          <a:stretch>
            <a:fillRect/>
          </a:stretch>
        </p:blipFill>
        <p:spPr bwMode="auto">
          <a:xfrm>
            <a:off x="6743700" y="2780928"/>
            <a:ext cx="2400300" cy="220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8208912" cy="5256584"/>
          </a:xfrm>
        </p:spPr>
        <p:txBody>
          <a:bodyPr>
            <a:normAutofit/>
          </a:bodyPr>
          <a:lstStyle/>
          <a:p>
            <a:pPr algn="l"/>
            <a:r>
              <a:rPr lang="en-GB" sz="2400" dirty="0" smtClean="0">
                <a:solidFill>
                  <a:schemeClr val="tx1"/>
                </a:solidFill>
              </a:rPr>
              <a:t>From before &amp; after scores create column of differences</a:t>
            </a:r>
          </a:p>
          <a:p>
            <a:pPr algn="l"/>
            <a:r>
              <a:rPr lang="en-GB" sz="2400" dirty="0" smtClean="0">
                <a:solidFill>
                  <a:schemeClr val="tx1"/>
                </a:solidFill>
              </a:rPr>
              <a:t>Create column of squared differences</a:t>
            </a:r>
          </a:p>
          <a:p>
            <a:pPr algn="l"/>
            <a:r>
              <a:rPr lang="en-GB" sz="2400" dirty="0" smtClean="0">
                <a:solidFill>
                  <a:schemeClr val="tx1"/>
                </a:solidFill>
              </a:rPr>
              <a:t>Find variance using formula: (Σx</a:t>
            </a:r>
            <a:r>
              <a:rPr lang="en-GB" sz="2400" baseline="30000" dirty="0" smtClean="0">
                <a:solidFill>
                  <a:schemeClr val="tx1"/>
                </a:solidFill>
              </a:rPr>
              <a:t>2</a:t>
            </a:r>
            <a:r>
              <a:rPr lang="en-GB" sz="2400" dirty="0" smtClean="0">
                <a:solidFill>
                  <a:schemeClr val="tx1"/>
                </a:solidFill>
              </a:rPr>
              <a:t> -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r>
              <a:rPr lang="en-GB" sz="2400" dirty="0" smtClean="0">
                <a:solidFill>
                  <a:schemeClr val="tx1"/>
                </a:solidFill>
              </a:rPr>
              <a:t>/N)/(N - 1) </a:t>
            </a:r>
          </a:p>
          <a:p>
            <a:pPr algn="l"/>
            <a:r>
              <a:rPr lang="en-GB" sz="2400" dirty="0" smtClean="0">
                <a:solidFill>
                  <a:schemeClr val="tx1"/>
                </a:solidFill>
              </a:rPr>
              <a:t>	We need Σx</a:t>
            </a:r>
            <a:r>
              <a:rPr lang="en-GB" sz="2400" baseline="30000" dirty="0" smtClean="0">
                <a:solidFill>
                  <a:schemeClr val="tx1"/>
                </a:solidFill>
              </a:rPr>
              <a:t>2 </a:t>
            </a:r>
            <a:r>
              <a:rPr lang="en-GB" sz="2400" dirty="0" smtClean="0">
                <a:solidFill>
                  <a:schemeClr val="tx1"/>
                </a:solidFill>
              </a:rPr>
              <a:t>and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p>
          <a:p>
            <a:pPr algn="l"/>
            <a:r>
              <a:rPr lang="en-GB" sz="2400" dirty="0" smtClean="0">
                <a:solidFill>
                  <a:schemeClr val="tx1"/>
                </a:solidFill>
              </a:rPr>
              <a:t>Standard deviation is the square root of variance</a:t>
            </a:r>
          </a:p>
          <a:p>
            <a:pPr algn="l"/>
            <a:r>
              <a:rPr lang="en-GB" sz="2400" dirty="0" smtClean="0">
                <a:solidFill>
                  <a:schemeClr val="tx1"/>
                </a:solidFill>
              </a:rPr>
              <a:t>Standard error is standard deviation divided by √N</a:t>
            </a:r>
          </a:p>
          <a:p>
            <a:pPr algn="l">
              <a:defRPr/>
            </a:pPr>
            <a:r>
              <a:rPr lang="en-GB" sz="2400" dirty="0" smtClean="0">
                <a:solidFill>
                  <a:schemeClr val="tx1"/>
                </a:solidFill>
              </a:rPr>
              <a:t>Find t using formula: </a:t>
            </a:r>
            <a:r>
              <a:rPr lang="en-GB" sz="2400" b="1" i="1" dirty="0" smtClean="0"/>
              <a:t> </a:t>
            </a:r>
            <a:r>
              <a:rPr lang="en-GB" sz="2400" b="1" i="1" dirty="0" smtClean="0">
                <a:solidFill>
                  <a:schemeClr val="tx1"/>
                </a:solidFill>
              </a:rPr>
              <a:t>t </a:t>
            </a:r>
            <a:r>
              <a:rPr lang="en-GB" sz="2400" b="1" dirty="0" smtClean="0">
                <a:solidFill>
                  <a:schemeClr val="tx1"/>
                </a:solidFill>
              </a:rPr>
              <a:t>=  </a:t>
            </a:r>
            <a:r>
              <a:rPr lang="en-GB" sz="2400" b="1" u="sng" dirty="0" smtClean="0">
                <a:solidFill>
                  <a:schemeClr val="tx1"/>
                </a:solidFill>
              </a:rPr>
              <a:t>Mean – </a:t>
            </a:r>
            <a:r>
              <a:rPr lang="el-GR" sz="2400" b="1" u="sng" dirty="0" smtClean="0">
                <a:solidFill>
                  <a:schemeClr val="tx1"/>
                </a:solidFill>
                <a:cs typeface="Times New Roman" pitchFamily="18" charset="0"/>
              </a:rPr>
              <a:t>μ</a:t>
            </a:r>
            <a:endParaRPr lang="en-GB" sz="2400" b="1" u="sng" dirty="0" smtClean="0">
              <a:solidFill>
                <a:schemeClr val="tx1"/>
              </a:solidFill>
              <a:cs typeface="Times New Roman" pitchFamily="18" charset="0"/>
            </a:endParaRPr>
          </a:p>
          <a:p>
            <a:pPr algn="l">
              <a:defRPr/>
            </a:pPr>
            <a:r>
              <a:rPr lang="en-GB" sz="2400" b="1" dirty="0" smtClean="0">
                <a:solidFill>
                  <a:schemeClr val="tx1"/>
                </a:solidFill>
                <a:cs typeface="Times New Roman" pitchFamily="18" charset="0"/>
              </a:rPr>
              <a:t>			            SE</a:t>
            </a:r>
          </a:p>
        </p:txBody>
      </p:sp>
      <p:pic>
        <p:nvPicPr>
          <p:cNvPr id="13321" name="Picture 9"/>
          <p:cNvPicPr>
            <a:picLocks noChangeAspect="1" noChangeArrowheads="1"/>
          </p:cNvPicPr>
          <p:nvPr/>
        </p:nvPicPr>
        <p:blipFill>
          <a:blip r:embed="rId2" cstate="print"/>
          <a:srcRect/>
          <a:stretch>
            <a:fillRect/>
          </a:stretch>
        </p:blipFill>
        <p:spPr bwMode="auto">
          <a:xfrm>
            <a:off x="5084761" y="3789040"/>
            <a:ext cx="4059239" cy="2564904"/>
          </a:xfrm>
          <a:prstGeom prst="rect">
            <a:avLst/>
          </a:prstGeom>
          <a:noFill/>
          <a:ln w="9525">
            <a:noFill/>
            <a:miter lim="800000"/>
            <a:headEnd/>
            <a:tailEnd/>
          </a:ln>
          <a:effectLst/>
        </p:spPr>
      </p:pic>
      <p:sp>
        <p:nvSpPr>
          <p:cNvPr id="2" name="Title 1"/>
          <p:cNvSpPr>
            <a:spLocks noGrp="1"/>
          </p:cNvSpPr>
          <p:nvPr>
            <p:ph type="ctrTitle"/>
          </p:nvPr>
        </p:nvSpPr>
        <p:spPr>
          <a:xfrm>
            <a:off x="683568" y="-27384"/>
            <a:ext cx="7772400" cy="1470025"/>
          </a:xfrm>
        </p:spPr>
        <p:txBody>
          <a:bodyPr/>
          <a:lstStyle/>
          <a:p>
            <a:r>
              <a:rPr lang="en-GB" dirty="0" smtClean="0"/>
              <a:t>t-test</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384"/>
            <a:ext cx="7772400" cy="1470025"/>
          </a:xfrm>
        </p:spPr>
        <p:txBody>
          <a:bodyPr/>
          <a:lstStyle/>
          <a:p>
            <a:r>
              <a:rPr lang="en-GB" dirty="0" smtClean="0"/>
              <a:t>SPSS</a:t>
            </a:r>
            <a:endParaRPr lang="en-GB" dirty="0"/>
          </a:p>
        </p:txBody>
      </p:sp>
      <p:sp>
        <p:nvSpPr>
          <p:cNvPr id="3" name="Subtitle 2"/>
          <p:cNvSpPr>
            <a:spLocks noGrp="1"/>
          </p:cNvSpPr>
          <p:nvPr>
            <p:ph type="subTitle" idx="1"/>
          </p:nvPr>
        </p:nvSpPr>
        <p:spPr>
          <a:xfrm>
            <a:off x="467544" y="1268760"/>
            <a:ext cx="8208912" cy="5256584"/>
          </a:xfrm>
        </p:spPr>
        <p:txBody>
          <a:bodyPr>
            <a:normAutofit lnSpcReduction="10000"/>
          </a:bodyPr>
          <a:lstStyle/>
          <a:p>
            <a:pPr algn="l"/>
            <a:r>
              <a:rPr lang="en-GB" dirty="0" smtClean="0">
                <a:solidFill>
                  <a:schemeClr val="tx1"/>
                </a:solidFill>
              </a:rPr>
              <a:t>Opening different types of files</a:t>
            </a:r>
          </a:p>
          <a:p>
            <a:pPr algn="l"/>
            <a:endParaRPr lang="en-GB" dirty="0" smtClean="0">
              <a:solidFill>
                <a:schemeClr val="tx1"/>
              </a:solidFill>
            </a:endParaRPr>
          </a:p>
          <a:p>
            <a:pPr algn="l"/>
            <a:r>
              <a:rPr lang="en-GB" dirty="0" smtClean="0">
                <a:solidFill>
                  <a:schemeClr val="tx1"/>
                </a:solidFill>
              </a:rPr>
              <a:t>Merging data</a:t>
            </a:r>
          </a:p>
          <a:p>
            <a:pPr algn="l"/>
            <a:endParaRPr lang="en-GB" dirty="0" smtClean="0">
              <a:solidFill>
                <a:schemeClr val="tx1"/>
              </a:solidFill>
            </a:endParaRPr>
          </a:p>
          <a:p>
            <a:pPr algn="l"/>
            <a:r>
              <a:rPr lang="en-GB" dirty="0" smtClean="0">
                <a:solidFill>
                  <a:schemeClr val="tx1"/>
                </a:solidFill>
              </a:rPr>
              <a:t>Selecting/Deselecting cases</a:t>
            </a:r>
          </a:p>
          <a:p>
            <a:pPr algn="l"/>
            <a:endParaRPr lang="en-GB" dirty="0" smtClean="0">
              <a:solidFill>
                <a:schemeClr val="tx1"/>
              </a:solidFill>
            </a:endParaRPr>
          </a:p>
          <a:p>
            <a:pPr algn="l"/>
            <a:r>
              <a:rPr lang="en-GB" dirty="0" smtClean="0">
                <a:solidFill>
                  <a:schemeClr val="tx1"/>
                </a:solidFill>
              </a:rPr>
              <a:t>Recoding variables</a:t>
            </a:r>
          </a:p>
          <a:p>
            <a:pPr algn="l"/>
            <a:endParaRPr lang="en-GB" dirty="0">
              <a:solidFill>
                <a:schemeClr val="tx1"/>
              </a:solidFill>
            </a:endParaRPr>
          </a:p>
          <a:p>
            <a:pPr algn="l"/>
            <a:r>
              <a:rPr lang="en-GB" dirty="0" smtClean="0">
                <a:solidFill>
                  <a:schemeClr val="tx1"/>
                </a:solidFill>
              </a:rPr>
              <a:t>Identifying duplicate cases</a:t>
            </a:r>
            <a:endParaRPr lang="en-GB" dirty="0">
              <a:solidFill>
                <a:schemeClr val="tx1"/>
              </a:solidFill>
            </a:endParaRPr>
          </a:p>
        </p:txBody>
      </p:sp>
    </p:spTree>
    <p:extLst>
      <p:ext uri="{BB962C8B-B14F-4D97-AF65-F5344CB8AC3E}">
        <p14:creationId xmlns:p14="http://schemas.microsoft.com/office/powerpoint/2010/main" val="3467854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8208912" cy="5256584"/>
          </a:xfrm>
        </p:spPr>
        <p:txBody>
          <a:bodyPr>
            <a:normAutofit/>
          </a:bodyPr>
          <a:lstStyle/>
          <a:p>
            <a:pPr algn="l"/>
            <a:r>
              <a:rPr lang="en-GB" sz="2400" dirty="0" smtClean="0">
                <a:solidFill>
                  <a:schemeClr val="tx1"/>
                </a:solidFill>
              </a:rPr>
              <a:t>From before &amp; after scores create column of differences</a:t>
            </a:r>
          </a:p>
          <a:p>
            <a:pPr algn="l"/>
            <a:r>
              <a:rPr lang="en-GB" sz="2400" dirty="0" smtClean="0">
                <a:solidFill>
                  <a:schemeClr val="tx1"/>
                </a:solidFill>
              </a:rPr>
              <a:t>Create column of squared differences</a:t>
            </a:r>
          </a:p>
          <a:p>
            <a:pPr algn="l"/>
            <a:r>
              <a:rPr lang="en-GB" sz="2400" dirty="0" smtClean="0">
                <a:solidFill>
                  <a:schemeClr val="tx1"/>
                </a:solidFill>
              </a:rPr>
              <a:t>Find variance using formula: (Σx</a:t>
            </a:r>
            <a:r>
              <a:rPr lang="en-GB" sz="2400" baseline="30000" dirty="0" smtClean="0">
                <a:solidFill>
                  <a:schemeClr val="tx1"/>
                </a:solidFill>
              </a:rPr>
              <a:t>2</a:t>
            </a:r>
            <a:r>
              <a:rPr lang="en-GB" sz="2400" dirty="0" smtClean="0">
                <a:solidFill>
                  <a:schemeClr val="tx1"/>
                </a:solidFill>
              </a:rPr>
              <a:t> -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r>
              <a:rPr lang="en-GB" sz="2400" dirty="0" smtClean="0">
                <a:solidFill>
                  <a:schemeClr val="tx1"/>
                </a:solidFill>
              </a:rPr>
              <a:t>/N)/(N - 1) </a:t>
            </a:r>
          </a:p>
          <a:p>
            <a:pPr algn="l"/>
            <a:r>
              <a:rPr lang="en-GB" sz="2400" dirty="0" smtClean="0">
                <a:solidFill>
                  <a:schemeClr val="tx1"/>
                </a:solidFill>
              </a:rPr>
              <a:t>	We need Σx</a:t>
            </a:r>
            <a:r>
              <a:rPr lang="en-GB" sz="2400" baseline="30000" dirty="0" smtClean="0">
                <a:solidFill>
                  <a:schemeClr val="tx1"/>
                </a:solidFill>
              </a:rPr>
              <a:t>2 </a:t>
            </a:r>
            <a:r>
              <a:rPr lang="en-GB" sz="2400" dirty="0" smtClean="0">
                <a:solidFill>
                  <a:schemeClr val="tx1"/>
                </a:solidFill>
              </a:rPr>
              <a:t>and (</a:t>
            </a:r>
            <a:r>
              <a:rPr lang="en-GB" sz="2400" dirty="0" err="1" smtClean="0">
                <a:solidFill>
                  <a:schemeClr val="tx1"/>
                </a:solidFill>
              </a:rPr>
              <a:t>Σx</a:t>
            </a:r>
            <a:r>
              <a:rPr lang="en-GB" sz="2400" dirty="0" smtClean="0">
                <a:solidFill>
                  <a:schemeClr val="tx1"/>
                </a:solidFill>
              </a:rPr>
              <a:t>)</a:t>
            </a:r>
            <a:r>
              <a:rPr lang="en-GB" sz="2400" baseline="30000" dirty="0" smtClean="0">
                <a:solidFill>
                  <a:schemeClr val="tx1"/>
                </a:solidFill>
              </a:rPr>
              <a:t>2</a:t>
            </a:r>
          </a:p>
          <a:p>
            <a:pPr algn="l"/>
            <a:r>
              <a:rPr lang="en-GB" sz="2400" dirty="0" smtClean="0">
                <a:solidFill>
                  <a:schemeClr val="tx1"/>
                </a:solidFill>
              </a:rPr>
              <a:t>Standard deviation is the square root of variance</a:t>
            </a:r>
          </a:p>
          <a:p>
            <a:pPr algn="l"/>
            <a:r>
              <a:rPr lang="en-GB" sz="2400" dirty="0" smtClean="0">
                <a:solidFill>
                  <a:schemeClr val="tx1"/>
                </a:solidFill>
              </a:rPr>
              <a:t>Standard error is standard deviation divided by √N</a:t>
            </a:r>
          </a:p>
          <a:p>
            <a:pPr algn="l">
              <a:defRPr/>
            </a:pPr>
            <a:r>
              <a:rPr lang="en-GB" sz="2400" dirty="0" smtClean="0">
                <a:solidFill>
                  <a:schemeClr val="tx1"/>
                </a:solidFill>
              </a:rPr>
              <a:t>Find t using formula: </a:t>
            </a:r>
            <a:r>
              <a:rPr lang="en-GB" sz="2400" b="1" i="1" dirty="0" smtClean="0"/>
              <a:t> </a:t>
            </a:r>
            <a:r>
              <a:rPr lang="en-GB" sz="2400" b="1" i="1" dirty="0" smtClean="0">
                <a:solidFill>
                  <a:schemeClr val="tx1"/>
                </a:solidFill>
              </a:rPr>
              <a:t>t </a:t>
            </a:r>
            <a:r>
              <a:rPr lang="en-GB" sz="2400" b="1" dirty="0" smtClean="0">
                <a:solidFill>
                  <a:schemeClr val="tx1"/>
                </a:solidFill>
              </a:rPr>
              <a:t>=  </a:t>
            </a:r>
            <a:r>
              <a:rPr lang="en-GB" sz="2400" b="1" u="sng" dirty="0" smtClean="0">
                <a:solidFill>
                  <a:schemeClr val="tx1"/>
                </a:solidFill>
              </a:rPr>
              <a:t>Mean – </a:t>
            </a:r>
            <a:r>
              <a:rPr lang="el-GR" sz="2400" b="1" u="sng" dirty="0" smtClean="0">
                <a:solidFill>
                  <a:schemeClr val="tx1"/>
                </a:solidFill>
                <a:cs typeface="Times New Roman" pitchFamily="18" charset="0"/>
              </a:rPr>
              <a:t>μ</a:t>
            </a:r>
            <a:endParaRPr lang="en-GB" sz="2400" b="1" u="sng" dirty="0" smtClean="0">
              <a:solidFill>
                <a:schemeClr val="tx1"/>
              </a:solidFill>
              <a:cs typeface="Times New Roman" pitchFamily="18" charset="0"/>
            </a:endParaRPr>
          </a:p>
          <a:p>
            <a:pPr algn="l">
              <a:defRPr/>
            </a:pPr>
            <a:r>
              <a:rPr lang="en-GB" sz="2400" b="1" dirty="0" smtClean="0">
                <a:solidFill>
                  <a:schemeClr val="tx1"/>
                </a:solidFill>
                <a:cs typeface="Times New Roman" pitchFamily="18" charset="0"/>
              </a:rPr>
              <a:t>			            SE</a:t>
            </a:r>
          </a:p>
          <a:p>
            <a:pPr algn="l">
              <a:defRPr/>
            </a:pPr>
            <a:r>
              <a:rPr lang="en-GB" sz="2400" dirty="0" smtClean="0">
                <a:solidFill>
                  <a:schemeClr val="tx1"/>
                </a:solidFill>
                <a:cs typeface="Times New Roman" pitchFamily="18" charset="0"/>
              </a:rPr>
              <a:t>Look up p value in t-table (</a:t>
            </a:r>
            <a:r>
              <a:rPr lang="en-GB" sz="2400" dirty="0" err="1" smtClean="0">
                <a:solidFill>
                  <a:schemeClr val="tx1"/>
                </a:solidFill>
                <a:cs typeface="Times New Roman" pitchFamily="18" charset="0"/>
              </a:rPr>
              <a:t>df</a:t>
            </a:r>
            <a:r>
              <a:rPr lang="en-GB" sz="2400" dirty="0" smtClean="0">
                <a:solidFill>
                  <a:schemeClr val="tx1"/>
                </a:solidFill>
                <a:cs typeface="Times New Roman" pitchFamily="18" charset="0"/>
              </a:rPr>
              <a:t> = 9) </a:t>
            </a:r>
          </a:p>
          <a:p>
            <a:pPr algn="l">
              <a:defRPr/>
            </a:pPr>
            <a:r>
              <a:rPr lang="en-GB" sz="2400" dirty="0" smtClean="0">
                <a:solidFill>
                  <a:schemeClr val="tx1"/>
                </a:solidFill>
                <a:cs typeface="Times New Roman" pitchFamily="18" charset="0"/>
              </a:rPr>
              <a:t>OR calculate using Excel function</a:t>
            </a:r>
            <a:endParaRPr lang="el-GR" sz="2400" dirty="0" smtClean="0">
              <a:solidFill>
                <a:schemeClr val="tx1"/>
              </a:solidFill>
              <a:cs typeface="Times New Roman" pitchFamily="18" charset="0"/>
            </a:endParaRPr>
          </a:p>
        </p:txBody>
      </p:sp>
      <p:sp>
        <p:nvSpPr>
          <p:cNvPr id="2" name="Title 1"/>
          <p:cNvSpPr>
            <a:spLocks noGrp="1"/>
          </p:cNvSpPr>
          <p:nvPr>
            <p:ph type="ctrTitle"/>
          </p:nvPr>
        </p:nvSpPr>
        <p:spPr>
          <a:xfrm>
            <a:off x="683568" y="-27384"/>
            <a:ext cx="7772400" cy="1470025"/>
          </a:xfrm>
        </p:spPr>
        <p:txBody>
          <a:bodyPr/>
          <a:lstStyle/>
          <a:p>
            <a:r>
              <a:rPr lang="en-GB" dirty="0" smtClean="0"/>
              <a:t>t-test</a:t>
            </a:r>
            <a:endParaRPr lang="en-GB" dirty="0"/>
          </a:p>
        </p:txBody>
      </p:sp>
      <p:pic>
        <p:nvPicPr>
          <p:cNvPr id="13322" name="Picture 10"/>
          <p:cNvPicPr>
            <a:picLocks noChangeAspect="1" noChangeArrowheads="1"/>
          </p:cNvPicPr>
          <p:nvPr/>
        </p:nvPicPr>
        <p:blipFill>
          <a:blip r:embed="rId2" cstate="print"/>
          <a:srcRect/>
          <a:stretch>
            <a:fillRect/>
          </a:stretch>
        </p:blipFill>
        <p:spPr bwMode="auto">
          <a:xfrm>
            <a:off x="4644008" y="5229200"/>
            <a:ext cx="1971675" cy="1019175"/>
          </a:xfrm>
          <a:prstGeom prst="rect">
            <a:avLst/>
          </a:prstGeom>
          <a:noFill/>
          <a:ln w="9525">
            <a:noFill/>
            <a:miter lim="800000"/>
            <a:headEnd/>
            <a:tailEnd/>
          </a:ln>
          <a:effectLst/>
        </p:spPr>
      </p:pic>
      <p:pic>
        <p:nvPicPr>
          <p:cNvPr id="13323" name="Picture 11"/>
          <p:cNvPicPr>
            <a:picLocks noChangeAspect="1" noChangeArrowheads="1"/>
          </p:cNvPicPr>
          <p:nvPr/>
        </p:nvPicPr>
        <p:blipFill>
          <a:blip r:embed="rId3" cstate="print"/>
          <a:srcRect/>
          <a:stretch>
            <a:fillRect/>
          </a:stretch>
        </p:blipFill>
        <p:spPr bwMode="auto">
          <a:xfrm>
            <a:off x="6948264" y="5301208"/>
            <a:ext cx="1038225" cy="876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1400"/>
            <a:ext cx="7772400" cy="1470025"/>
          </a:xfrm>
        </p:spPr>
        <p:txBody>
          <a:bodyPr/>
          <a:lstStyle/>
          <a:p>
            <a:r>
              <a:rPr lang="en-GB" dirty="0" smtClean="0"/>
              <a:t>Opening data in SPSS: Text Files</a:t>
            </a:r>
            <a:endParaRPr lang="en-GB" dirty="0"/>
          </a:p>
        </p:txBody>
      </p:sp>
      <p:sp>
        <p:nvSpPr>
          <p:cNvPr id="3" name="Subtitle 2"/>
          <p:cNvSpPr>
            <a:spLocks noGrp="1"/>
          </p:cNvSpPr>
          <p:nvPr>
            <p:ph type="subTitle" idx="1"/>
          </p:nvPr>
        </p:nvSpPr>
        <p:spPr>
          <a:xfrm>
            <a:off x="467544" y="836712"/>
            <a:ext cx="8208912" cy="5688632"/>
          </a:xfrm>
        </p:spPr>
        <p:txBody>
          <a:bodyPr>
            <a:normAutofit/>
          </a:bodyPr>
          <a:lstStyle/>
          <a:p>
            <a:pPr algn="l">
              <a:tabLst>
                <a:tab pos="1200150" algn="l"/>
              </a:tabLst>
              <a:defRPr/>
            </a:pPr>
            <a:r>
              <a:rPr lang="en-GB" dirty="0" smtClean="0">
                <a:solidFill>
                  <a:schemeClr val="tx1"/>
                </a:solidFill>
              </a:rPr>
              <a:t>When starting SPSS Select Open another type of file &gt; OK</a:t>
            </a:r>
          </a:p>
          <a:p>
            <a:pPr algn="l">
              <a:tabLst>
                <a:tab pos="1200150" algn="l"/>
              </a:tabLst>
              <a:defRPr/>
            </a:pPr>
            <a:endParaRPr lang="en-GB" dirty="0" smtClean="0">
              <a:solidFill>
                <a:schemeClr val="tx1"/>
              </a:solidFill>
              <a:cs typeface="Times New Roman" pitchFamily="18" charset="0"/>
            </a:endParaRPr>
          </a:p>
          <a:p>
            <a:pPr algn="l">
              <a:tabLst>
                <a:tab pos="1200150" algn="l"/>
              </a:tabLst>
              <a:defRPr/>
            </a:pPr>
            <a:endParaRPr lang="en-GB" dirty="0" smtClean="0">
              <a:solidFill>
                <a:schemeClr val="tx1"/>
              </a:solidFill>
              <a:cs typeface="Times New Roman" pitchFamily="18" charset="0"/>
            </a:endParaRPr>
          </a:p>
          <a:p>
            <a:pPr algn="l">
              <a:tabLst>
                <a:tab pos="1200150" algn="l"/>
              </a:tabLst>
              <a:defRPr/>
            </a:pPr>
            <a:endParaRPr lang="en-GB" dirty="0" smtClean="0">
              <a:solidFill>
                <a:schemeClr val="tx1"/>
              </a:solidFill>
              <a:cs typeface="Times New Roman" pitchFamily="18" charset="0"/>
            </a:endParaRPr>
          </a:p>
          <a:p>
            <a:pPr algn="l"/>
            <a:endParaRPr lang="en-GB" dirty="0" smtClean="0">
              <a:solidFill>
                <a:schemeClr val="tx1"/>
              </a:solidFill>
            </a:endParaRPr>
          </a:p>
          <a:p>
            <a:pPr algn="l"/>
            <a:r>
              <a:rPr lang="en-GB" dirty="0" smtClean="0">
                <a:solidFill>
                  <a:schemeClr val="tx1"/>
                </a:solidFill>
              </a:rPr>
              <a:t>Locate file &gt; OPEN </a:t>
            </a:r>
            <a:endParaRPr lang="en-GB" dirty="0">
              <a:solidFill>
                <a:schemeClr val="tx1"/>
              </a:solidFill>
            </a:endParaRPr>
          </a:p>
        </p:txBody>
      </p:sp>
      <p:grpSp>
        <p:nvGrpSpPr>
          <p:cNvPr id="12" name="Group 11"/>
          <p:cNvGrpSpPr/>
          <p:nvPr/>
        </p:nvGrpSpPr>
        <p:grpSpPr>
          <a:xfrm>
            <a:off x="2483768" y="1412776"/>
            <a:ext cx="3168352" cy="2335613"/>
            <a:chOff x="2483768" y="1412776"/>
            <a:chExt cx="3168352" cy="2335613"/>
          </a:xfrm>
        </p:grpSpPr>
        <p:pic>
          <p:nvPicPr>
            <p:cNvPr id="14338" name="Picture 2"/>
            <p:cNvPicPr>
              <a:picLocks noChangeAspect="1" noChangeArrowheads="1"/>
            </p:cNvPicPr>
            <p:nvPr/>
          </p:nvPicPr>
          <p:blipFill>
            <a:blip r:embed="rId2" cstate="print"/>
            <a:srcRect/>
            <a:stretch>
              <a:fillRect/>
            </a:stretch>
          </p:blipFill>
          <p:spPr bwMode="auto">
            <a:xfrm>
              <a:off x="2483768" y="1412776"/>
              <a:ext cx="3168352" cy="2335613"/>
            </a:xfrm>
            <a:prstGeom prst="rect">
              <a:avLst/>
            </a:prstGeom>
            <a:noFill/>
            <a:ln w="9525">
              <a:noFill/>
              <a:miter lim="800000"/>
              <a:headEnd/>
              <a:tailEnd/>
            </a:ln>
            <a:effectLst/>
          </p:spPr>
        </p:pic>
        <p:sp>
          <p:nvSpPr>
            <p:cNvPr id="5" name="Oval 4"/>
            <p:cNvSpPr/>
            <p:nvPr/>
          </p:nvSpPr>
          <p:spPr>
            <a:xfrm>
              <a:off x="2627784" y="2636912"/>
              <a:ext cx="957379"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755576" y="4149080"/>
            <a:ext cx="7272808" cy="2280449"/>
            <a:chOff x="755576" y="4149080"/>
            <a:chExt cx="7272808" cy="2280449"/>
          </a:xfrm>
        </p:grpSpPr>
        <p:grpSp>
          <p:nvGrpSpPr>
            <p:cNvPr id="4" name="Group 7"/>
            <p:cNvGrpSpPr/>
            <p:nvPr/>
          </p:nvGrpSpPr>
          <p:grpSpPr>
            <a:xfrm>
              <a:off x="4427984" y="4149080"/>
              <a:ext cx="3600400" cy="2151086"/>
              <a:chOff x="4427984" y="4149080"/>
              <a:chExt cx="3600400" cy="2151086"/>
            </a:xfrm>
          </p:grpSpPr>
          <p:pic>
            <p:nvPicPr>
              <p:cNvPr id="15362" name="Picture 2"/>
              <p:cNvPicPr>
                <a:picLocks noChangeAspect="1" noChangeArrowheads="1"/>
              </p:cNvPicPr>
              <p:nvPr/>
            </p:nvPicPr>
            <p:blipFill>
              <a:blip r:embed="rId3" cstate="print"/>
              <a:srcRect/>
              <a:stretch>
                <a:fillRect/>
              </a:stretch>
            </p:blipFill>
            <p:spPr bwMode="auto">
              <a:xfrm>
                <a:off x="4427984" y="4149080"/>
                <a:ext cx="3600400" cy="2151086"/>
              </a:xfrm>
              <a:prstGeom prst="rect">
                <a:avLst/>
              </a:prstGeom>
              <a:noFill/>
              <a:ln w="9525">
                <a:noFill/>
                <a:miter lim="800000"/>
                <a:headEnd/>
                <a:tailEnd/>
              </a:ln>
              <a:effectLst/>
            </p:spPr>
          </p:pic>
          <p:sp>
            <p:nvSpPr>
              <p:cNvPr id="7" name="Oval 6"/>
              <p:cNvSpPr/>
              <p:nvPr/>
            </p:nvSpPr>
            <p:spPr>
              <a:xfrm>
                <a:off x="5990388" y="5034948"/>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755576" y="5229200"/>
              <a:ext cx="3456384" cy="1200329"/>
            </a:xfrm>
            <a:prstGeom prst="rect">
              <a:avLst/>
            </a:prstGeom>
            <a:noFill/>
          </p:spPr>
          <p:txBody>
            <a:bodyPr wrap="square" rtlCol="0">
              <a:spAutoFit/>
            </a:bodyPr>
            <a:lstStyle/>
            <a:p>
              <a:r>
                <a:rPr lang="en-GB" dirty="0" smtClean="0"/>
                <a:t>Note: If starting from a datasheet and selecting Open icon or from File menu, make sure it says </a:t>
              </a:r>
              <a:r>
                <a:rPr lang="en-GB" dirty="0" smtClean="0">
                  <a:solidFill>
                    <a:srgbClr val="FF0000"/>
                  </a:solidFill>
                </a:rPr>
                <a:t>All Files</a:t>
              </a:r>
              <a:r>
                <a:rPr lang="en-GB" dirty="0" smtClean="0"/>
                <a:t> in ‘Files of type:’ field!</a:t>
              </a:r>
              <a:endParaRPr lang="en-GB" dirty="0"/>
            </a:p>
          </p:txBody>
        </p:sp>
        <p:cxnSp>
          <p:nvCxnSpPr>
            <p:cNvPr id="11" name="Straight Arrow Connector 10"/>
            <p:cNvCxnSpPr/>
            <p:nvPr/>
          </p:nvCxnSpPr>
          <p:spPr>
            <a:xfrm flipV="1">
              <a:off x="3419872" y="6093296"/>
              <a:ext cx="1008112"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srcRect/>
          <a:stretch>
            <a:fillRect/>
          </a:stretch>
        </p:blipFill>
        <p:spPr bwMode="auto">
          <a:xfrm>
            <a:off x="4932040" y="836712"/>
            <a:ext cx="4104456" cy="3661968"/>
          </a:xfrm>
          <a:prstGeom prst="rect">
            <a:avLst/>
          </a:prstGeom>
          <a:noFill/>
          <a:ln w="9525">
            <a:noFill/>
            <a:miter lim="800000"/>
            <a:headEnd/>
            <a:tailEnd/>
          </a:ln>
          <a:effectLst/>
        </p:spPr>
      </p:pic>
      <p:sp>
        <p:nvSpPr>
          <p:cNvPr id="2" name="Title 1"/>
          <p:cNvSpPr>
            <a:spLocks noGrp="1"/>
          </p:cNvSpPr>
          <p:nvPr>
            <p:ph type="ctrTitle"/>
          </p:nvPr>
        </p:nvSpPr>
        <p:spPr>
          <a:xfrm>
            <a:off x="683568" y="-171400"/>
            <a:ext cx="7772400" cy="1470025"/>
          </a:xfrm>
        </p:spPr>
        <p:txBody>
          <a:bodyPr/>
          <a:lstStyle/>
          <a:p>
            <a:r>
              <a:rPr lang="en-GB" dirty="0" smtClean="0"/>
              <a:t>Opening data in SPSS: Text Files</a:t>
            </a:r>
            <a:endParaRPr lang="en-GB" dirty="0"/>
          </a:p>
        </p:txBody>
      </p:sp>
      <p:sp>
        <p:nvSpPr>
          <p:cNvPr id="3" name="Subtitle 2"/>
          <p:cNvSpPr>
            <a:spLocks noGrp="1"/>
          </p:cNvSpPr>
          <p:nvPr>
            <p:ph type="subTitle" idx="1"/>
          </p:nvPr>
        </p:nvSpPr>
        <p:spPr>
          <a:xfrm>
            <a:off x="251520" y="836712"/>
            <a:ext cx="8424936" cy="5688632"/>
          </a:xfrm>
        </p:spPr>
        <p:txBody>
          <a:bodyPr>
            <a:normAutofit/>
          </a:bodyPr>
          <a:lstStyle/>
          <a:p>
            <a:pPr algn="l">
              <a:tabLst>
                <a:tab pos="1200150" algn="l"/>
              </a:tabLst>
              <a:defRPr/>
            </a:pPr>
            <a:r>
              <a:rPr lang="en-GB" sz="2800" dirty="0" smtClean="0">
                <a:solidFill>
                  <a:schemeClr val="tx1"/>
                </a:solidFill>
              </a:rPr>
              <a:t>This opens the text wizard:</a:t>
            </a:r>
          </a:p>
          <a:p>
            <a:pPr algn="l">
              <a:tabLst>
                <a:tab pos="1200150" algn="l"/>
              </a:tabLst>
              <a:defRPr/>
            </a:pPr>
            <a:r>
              <a:rPr lang="en-GB" sz="2800" dirty="0" smtClean="0">
                <a:solidFill>
                  <a:schemeClr val="tx1"/>
                </a:solidFill>
              </a:rPr>
              <a:t/>
            </a:r>
            <a:br>
              <a:rPr lang="en-GB" sz="2800" dirty="0" smtClean="0">
                <a:solidFill>
                  <a:schemeClr val="tx1"/>
                </a:solidFill>
              </a:rPr>
            </a:b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srcRect/>
          <a:stretch>
            <a:fillRect/>
          </a:stretch>
        </p:blipFill>
        <p:spPr bwMode="auto">
          <a:xfrm>
            <a:off x="4932040" y="1340768"/>
            <a:ext cx="4113402" cy="3669950"/>
          </a:xfrm>
          <a:prstGeom prst="rect">
            <a:avLst/>
          </a:prstGeom>
          <a:noFill/>
          <a:ln w="9525">
            <a:noFill/>
            <a:miter lim="800000"/>
            <a:headEnd/>
            <a:tailEnd/>
          </a:ln>
          <a:effectLst/>
        </p:spPr>
      </p:pic>
      <p:sp>
        <p:nvSpPr>
          <p:cNvPr id="2" name="Title 1"/>
          <p:cNvSpPr>
            <a:spLocks noGrp="1"/>
          </p:cNvSpPr>
          <p:nvPr>
            <p:ph type="ctrTitle"/>
          </p:nvPr>
        </p:nvSpPr>
        <p:spPr>
          <a:xfrm>
            <a:off x="683568" y="-171400"/>
            <a:ext cx="7772400" cy="1470025"/>
          </a:xfrm>
        </p:spPr>
        <p:txBody>
          <a:bodyPr/>
          <a:lstStyle/>
          <a:p>
            <a:r>
              <a:rPr lang="en-GB" dirty="0" smtClean="0"/>
              <a:t>Opening data in SPSS: Text Files</a:t>
            </a:r>
            <a:endParaRPr lang="en-GB" dirty="0"/>
          </a:p>
        </p:txBody>
      </p:sp>
      <p:sp>
        <p:nvSpPr>
          <p:cNvPr id="3" name="Subtitle 2"/>
          <p:cNvSpPr>
            <a:spLocks noGrp="1"/>
          </p:cNvSpPr>
          <p:nvPr>
            <p:ph type="subTitle" idx="1"/>
          </p:nvPr>
        </p:nvSpPr>
        <p:spPr>
          <a:xfrm>
            <a:off x="251520" y="836712"/>
            <a:ext cx="8424936" cy="5688632"/>
          </a:xfrm>
        </p:spPr>
        <p:txBody>
          <a:bodyPr>
            <a:normAutofit/>
          </a:bodyPr>
          <a:lstStyle/>
          <a:p>
            <a:pPr algn="l">
              <a:tabLst>
                <a:tab pos="1200150" algn="l"/>
              </a:tabLst>
              <a:defRPr/>
            </a:pPr>
            <a:r>
              <a:rPr lang="en-GB" sz="2800" dirty="0" smtClean="0">
                <a:solidFill>
                  <a:schemeClr val="tx1"/>
                </a:solidFill>
              </a:rPr>
              <a:t>This opens the text wizard:</a:t>
            </a:r>
          </a:p>
          <a:p>
            <a:pPr algn="l">
              <a:tabLst>
                <a:tab pos="1200150" algn="l"/>
              </a:tabLst>
              <a:defRPr/>
            </a:pPr>
            <a:r>
              <a:rPr lang="en-GB" sz="2800" dirty="0" smtClean="0">
                <a:solidFill>
                  <a:schemeClr val="tx1"/>
                </a:solidFill>
              </a:rPr>
              <a:t/>
            </a:r>
            <a:br>
              <a:rPr lang="en-GB" sz="2800" dirty="0" smtClean="0">
                <a:solidFill>
                  <a:schemeClr val="tx1"/>
                </a:solidFill>
              </a:rPr>
            </a:br>
            <a:r>
              <a:rPr lang="en-GB" sz="2800" dirty="0" smtClean="0">
                <a:solidFill>
                  <a:schemeClr val="tx1"/>
                </a:solidFill>
              </a:rPr>
              <a:t>Step 2: Selected Delimited</a:t>
            </a:r>
            <a:br>
              <a:rPr lang="en-GB" sz="2800" dirty="0" smtClean="0">
                <a:solidFill>
                  <a:schemeClr val="tx1"/>
                </a:solidFill>
              </a:rPr>
            </a:br>
            <a:r>
              <a:rPr lang="en-GB" sz="2800" dirty="0" smtClean="0">
                <a:solidFill>
                  <a:schemeClr val="tx1"/>
                </a:solidFill>
              </a:rPr>
              <a:t>Select Yes if your data set has </a:t>
            </a:r>
            <a:br>
              <a:rPr lang="en-GB" sz="2800" dirty="0" smtClean="0">
                <a:solidFill>
                  <a:schemeClr val="tx1"/>
                </a:solidFill>
              </a:rPr>
            </a:br>
            <a:r>
              <a:rPr lang="en-GB" sz="2800" dirty="0" smtClean="0">
                <a:solidFill>
                  <a:schemeClr val="tx1"/>
                </a:solidFill>
              </a:rPr>
              <a:t>variable names at the top</a:t>
            </a:r>
          </a:p>
          <a:p>
            <a:pPr algn="l">
              <a:tabLst>
                <a:tab pos="1200150" algn="l"/>
              </a:tabLst>
              <a:defRPr/>
            </a:pP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1400"/>
            <a:ext cx="7772400" cy="1470025"/>
          </a:xfrm>
        </p:spPr>
        <p:txBody>
          <a:bodyPr/>
          <a:lstStyle/>
          <a:p>
            <a:r>
              <a:rPr lang="en-GB" dirty="0" smtClean="0"/>
              <a:t>Opening data in SPSS: Text Files</a:t>
            </a:r>
            <a:endParaRPr lang="en-GB" dirty="0"/>
          </a:p>
        </p:txBody>
      </p:sp>
      <p:sp>
        <p:nvSpPr>
          <p:cNvPr id="3" name="Subtitle 2"/>
          <p:cNvSpPr>
            <a:spLocks noGrp="1"/>
          </p:cNvSpPr>
          <p:nvPr>
            <p:ph type="subTitle" idx="1"/>
          </p:nvPr>
        </p:nvSpPr>
        <p:spPr>
          <a:xfrm>
            <a:off x="251520" y="836712"/>
            <a:ext cx="8424936" cy="5688632"/>
          </a:xfrm>
        </p:spPr>
        <p:txBody>
          <a:bodyPr>
            <a:normAutofit lnSpcReduction="10000"/>
          </a:bodyPr>
          <a:lstStyle/>
          <a:p>
            <a:pPr algn="l">
              <a:tabLst>
                <a:tab pos="1200150" algn="l"/>
              </a:tabLst>
              <a:defRPr/>
            </a:pPr>
            <a:r>
              <a:rPr lang="en-GB" sz="2800" dirty="0" smtClean="0">
                <a:solidFill>
                  <a:schemeClr val="tx1"/>
                </a:solidFill>
              </a:rPr>
              <a:t>This opens the text wizard:</a:t>
            </a:r>
          </a:p>
          <a:p>
            <a:pPr algn="l">
              <a:tabLst>
                <a:tab pos="1200150" algn="l"/>
              </a:tabLst>
              <a:defRPr/>
            </a:pPr>
            <a:r>
              <a:rPr lang="en-GB" sz="2800" dirty="0" smtClean="0">
                <a:solidFill>
                  <a:schemeClr val="tx1"/>
                </a:solidFill>
              </a:rPr>
              <a:t/>
            </a:r>
            <a:br>
              <a:rPr lang="en-GB" sz="2800" dirty="0" smtClean="0">
                <a:solidFill>
                  <a:schemeClr val="tx1"/>
                </a:solidFill>
              </a:rPr>
            </a:br>
            <a:r>
              <a:rPr lang="en-GB" sz="2800" dirty="0" smtClean="0">
                <a:solidFill>
                  <a:schemeClr val="tx1"/>
                </a:solidFill>
              </a:rPr>
              <a:t>Step 2: Selected Delimited</a:t>
            </a:r>
            <a:br>
              <a:rPr lang="en-GB" sz="2800" dirty="0" smtClean="0">
                <a:solidFill>
                  <a:schemeClr val="tx1"/>
                </a:solidFill>
              </a:rPr>
            </a:br>
            <a:r>
              <a:rPr lang="en-GB" sz="2800" dirty="0" smtClean="0">
                <a:solidFill>
                  <a:schemeClr val="tx1"/>
                </a:solidFill>
              </a:rPr>
              <a:t>Select Yes if your data set has </a:t>
            </a:r>
            <a:br>
              <a:rPr lang="en-GB" sz="2800" dirty="0" smtClean="0">
                <a:solidFill>
                  <a:schemeClr val="tx1"/>
                </a:solidFill>
              </a:rPr>
            </a:br>
            <a:r>
              <a:rPr lang="en-GB" sz="2800" dirty="0" smtClean="0">
                <a:solidFill>
                  <a:schemeClr val="tx1"/>
                </a:solidFill>
              </a:rPr>
              <a:t>variable names at the top</a:t>
            </a:r>
          </a:p>
          <a:p>
            <a:pPr algn="l">
              <a:tabLst>
                <a:tab pos="1200150" algn="l"/>
              </a:tabLst>
              <a:defRPr/>
            </a:pPr>
            <a:endParaRPr lang="en-GB" sz="2800" dirty="0" smtClean="0">
              <a:solidFill>
                <a:schemeClr val="tx1"/>
              </a:solidFill>
            </a:endParaRPr>
          </a:p>
          <a:p>
            <a:pPr algn="l">
              <a:tabLst>
                <a:tab pos="1200150" algn="l"/>
              </a:tabLst>
              <a:defRPr/>
            </a:pPr>
            <a:r>
              <a:rPr lang="en-GB" sz="2800" dirty="0" smtClean="0">
                <a:solidFill>
                  <a:schemeClr val="tx1"/>
                </a:solidFill>
              </a:rPr>
              <a:t>Step 3 &amp; 4: Answer as applies to your data set</a:t>
            </a:r>
          </a:p>
          <a:p>
            <a:pPr algn="l">
              <a:tabLst>
                <a:tab pos="1200150" algn="l"/>
              </a:tabLst>
              <a:defRPr/>
            </a:pPr>
            <a:endParaRPr lang="en-GB" sz="2800" dirty="0" smtClean="0">
              <a:solidFill>
                <a:schemeClr val="tx1"/>
              </a:solidFill>
            </a:endParaRPr>
          </a:p>
          <a:p>
            <a:pPr algn="l">
              <a:tabLst>
                <a:tab pos="1200150" algn="l"/>
              </a:tabLst>
              <a:defRPr/>
            </a:pPr>
            <a:r>
              <a:rPr lang="en-GB" sz="2800" dirty="0" smtClean="0">
                <a:solidFill>
                  <a:schemeClr val="tx1"/>
                </a:solidFill>
              </a:rPr>
              <a:t>Step 5 allows you to set specifications for your variables, but you can always skip and do this later.</a:t>
            </a:r>
          </a:p>
          <a:p>
            <a:pPr algn="l">
              <a:tabLst>
                <a:tab pos="1200150" algn="l"/>
              </a:tabLst>
              <a:defRPr/>
            </a:pPr>
            <a:endParaRPr lang="en-GB" sz="2800" dirty="0" smtClean="0">
              <a:solidFill>
                <a:schemeClr val="tx1"/>
              </a:solidFill>
            </a:endParaRPr>
          </a:p>
          <a:p>
            <a:pPr algn="l">
              <a:tabLst>
                <a:tab pos="1200150" algn="l"/>
              </a:tabLst>
              <a:defRPr/>
            </a:pPr>
            <a:r>
              <a:rPr lang="en-GB" sz="2800" dirty="0" smtClean="0">
                <a:solidFill>
                  <a:schemeClr val="tx1"/>
                </a:solidFill>
              </a:rPr>
              <a:t>Step 6: Select Finish. (Make sure you don’t have the file open or you will get an error!)</a:t>
            </a:r>
            <a:endParaRPr lang="en-GB" sz="28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1400"/>
            <a:ext cx="7772400" cy="1470025"/>
          </a:xfrm>
        </p:spPr>
        <p:txBody>
          <a:bodyPr/>
          <a:lstStyle/>
          <a:p>
            <a:r>
              <a:rPr lang="en-GB" dirty="0" smtClean="0"/>
              <a:t>Opening data in SPSS: Text Files</a:t>
            </a:r>
            <a:endParaRPr lang="en-GB" dirty="0"/>
          </a:p>
        </p:txBody>
      </p:sp>
      <p:sp>
        <p:nvSpPr>
          <p:cNvPr id="3" name="Subtitle 2"/>
          <p:cNvSpPr>
            <a:spLocks noGrp="1"/>
          </p:cNvSpPr>
          <p:nvPr>
            <p:ph type="subTitle" idx="1"/>
          </p:nvPr>
        </p:nvSpPr>
        <p:spPr>
          <a:xfrm>
            <a:off x="251520" y="836712"/>
            <a:ext cx="8424936" cy="5688632"/>
          </a:xfrm>
        </p:spPr>
        <p:txBody>
          <a:bodyPr>
            <a:normAutofit/>
          </a:bodyPr>
          <a:lstStyle/>
          <a:p>
            <a:pPr algn="l">
              <a:tabLst>
                <a:tab pos="1200150" algn="l"/>
              </a:tabLst>
              <a:defRPr/>
            </a:pPr>
            <a:endParaRPr lang="en-GB" sz="2800" dirty="0" smtClean="0">
              <a:solidFill>
                <a:schemeClr val="tx1"/>
              </a:solidFill>
            </a:endParaRPr>
          </a:p>
          <a:p>
            <a:pPr algn="l">
              <a:tabLst>
                <a:tab pos="1200150" algn="l"/>
              </a:tabLst>
              <a:defRPr/>
            </a:pPr>
            <a:r>
              <a:rPr lang="en-GB" sz="2800" dirty="0" smtClean="0">
                <a:solidFill>
                  <a:schemeClr val="tx1"/>
                </a:solidFill>
              </a:rPr>
              <a:t>Preview in Step 6</a:t>
            </a:r>
          </a:p>
          <a:p>
            <a:pPr algn="l">
              <a:tabLst>
                <a:tab pos="1200150" algn="l"/>
              </a:tabLst>
              <a:defRPr/>
            </a:pPr>
            <a:endParaRPr lang="en-GB" sz="2800" dirty="0" smtClean="0">
              <a:solidFill>
                <a:schemeClr val="tx1"/>
              </a:solidFill>
            </a:endParaRPr>
          </a:p>
          <a:p>
            <a:pPr algn="l">
              <a:tabLst>
                <a:tab pos="1200150" algn="l"/>
              </a:tabLst>
              <a:defRPr/>
            </a:pPr>
            <a:r>
              <a:rPr lang="en-GB" sz="2800" dirty="0" smtClean="0">
                <a:solidFill>
                  <a:schemeClr val="tx1"/>
                </a:solidFill>
              </a:rPr>
              <a:t/>
            </a:r>
            <a:br>
              <a:rPr lang="en-GB" sz="2800" dirty="0" smtClean="0">
                <a:solidFill>
                  <a:schemeClr val="tx1"/>
                </a:solidFill>
              </a:rPr>
            </a:br>
            <a:r>
              <a:rPr lang="en-GB" sz="2800" dirty="0" smtClean="0">
                <a:solidFill>
                  <a:schemeClr val="tx1"/>
                </a:solidFill>
              </a:rPr>
              <a:t>Opened data set</a:t>
            </a:r>
          </a:p>
          <a:p>
            <a:pPr algn="l">
              <a:tabLst>
                <a:tab pos="1200150" algn="l"/>
              </a:tabLst>
              <a:defRPr/>
            </a:pPr>
            <a:r>
              <a:rPr lang="en-GB" sz="2800" dirty="0" smtClean="0">
                <a:solidFill>
                  <a:schemeClr val="tx1"/>
                </a:solidFill>
              </a:rPr>
              <a:t/>
            </a:r>
            <a:br>
              <a:rPr lang="en-GB" sz="2800" dirty="0" smtClean="0">
                <a:solidFill>
                  <a:schemeClr val="tx1"/>
                </a:solidFill>
              </a:rPr>
            </a:br>
            <a:endParaRPr lang="en-GB" sz="2800" dirty="0">
              <a:solidFill>
                <a:schemeClr val="tx1"/>
              </a:solidFill>
            </a:endParaRPr>
          </a:p>
        </p:txBody>
      </p:sp>
      <p:pic>
        <p:nvPicPr>
          <p:cNvPr id="16386" name="Picture 2"/>
          <p:cNvPicPr>
            <a:picLocks noChangeAspect="1" noChangeArrowheads="1"/>
          </p:cNvPicPr>
          <p:nvPr/>
        </p:nvPicPr>
        <p:blipFill>
          <a:blip r:embed="rId3" cstate="print"/>
          <a:srcRect/>
          <a:stretch>
            <a:fillRect/>
          </a:stretch>
        </p:blipFill>
        <p:spPr bwMode="auto">
          <a:xfrm>
            <a:off x="4932040" y="980728"/>
            <a:ext cx="3491433" cy="3115033"/>
          </a:xfrm>
          <a:prstGeom prst="rect">
            <a:avLst/>
          </a:prstGeom>
          <a:noFill/>
          <a:ln w="9525">
            <a:noFill/>
            <a:miter lim="800000"/>
            <a:headEnd/>
            <a:tailEnd/>
          </a:ln>
          <a:effectLst/>
        </p:spPr>
      </p:pic>
      <p:cxnSp>
        <p:nvCxnSpPr>
          <p:cNvPr id="9" name="Straight Arrow Connector 8"/>
          <p:cNvCxnSpPr/>
          <p:nvPr/>
        </p:nvCxnSpPr>
        <p:spPr>
          <a:xfrm>
            <a:off x="2843808" y="1628800"/>
            <a:ext cx="2016224" cy="11521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95536" y="3068960"/>
            <a:ext cx="5729536" cy="3374722"/>
            <a:chOff x="395536" y="3068960"/>
            <a:chExt cx="5729536" cy="3374722"/>
          </a:xfrm>
        </p:grpSpPr>
        <p:pic>
          <p:nvPicPr>
            <p:cNvPr id="16387" name="Picture 3"/>
            <p:cNvPicPr>
              <a:picLocks noChangeAspect="1" noChangeArrowheads="1"/>
            </p:cNvPicPr>
            <p:nvPr/>
          </p:nvPicPr>
          <p:blipFill>
            <a:blip r:embed="rId4" cstate="print"/>
            <a:srcRect/>
            <a:stretch>
              <a:fillRect/>
            </a:stretch>
          </p:blipFill>
          <p:spPr bwMode="auto">
            <a:xfrm>
              <a:off x="395536" y="3645024"/>
              <a:ext cx="5729536" cy="2798658"/>
            </a:xfrm>
            <a:prstGeom prst="rect">
              <a:avLst/>
            </a:prstGeom>
            <a:noFill/>
            <a:ln w="9525">
              <a:noFill/>
              <a:miter lim="800000"/>
              <a:headEnd/>
              <a:tailEnd/>
            </a:ln>
            <a:effectLst/>
          </p:spPr>
        </p:pic>
        <p:cxnSp>
          <p:nvCxnSpPr>
            <p:cNvPr id="11" name="Straight Arrow Connector 10"/>
            <p:cNvCxnSpPr/>
            <p:nvPr/>
          </p:nvCxnSpPr>
          <p:spPr>
            <a:xfrm>
              <a:off x="2771800" y="3068960"/>
              <a:ext cx="216024"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384"/>
            <a:ext cx="7772400" cy="1470025"/>
          </a:xfrm>
        </p:spPr>
        <p:txBody>
          <a:bodyPr/>
          <a:lstStyle/>
          <a:p>
            <a:r>
              <a:rPr lang="en-GB" dirty="0" smtClean="0"/>
              <a:t>Opening data in SPSS: Excel</a:t>
            </a:r>
            <a:endParaRPr lang="en-GB" dirty="0"/>
          </a:p>
        </p:txBody>
      </p:sp>
      <p:sp>
        <p:nvSpPr>
          <p:cNvPr id="3" name="Subtitle 2"/>
          <p:cNvSpPr>
            <a:spLocks noGrp="1"/>
          </p:cNvSpPr>
          <p:nvPr>
            <p:ph type="subTitle" idx="1"/>
          </p:nvPr>
        </p:nvSpPr>
        <p:spPr>
          <a:xfrm>
            <a:off x="467544" y="1268760"/>
            <a:ext cx="8208912" cy="5256584"/>
          </a:xfrm>
        </p:spPr>
        <p:txBody>
          <a:bodyPr>
            <a:normAutofit/>
          </a:bodyPr>
          <a:lstStyle/>
          <a:p>
            <a:pPr algn="l">
              <a:tabLst>
                <a:tab pos="1200150" algn="l"/>
              </a:tabLst>
              <a:defRPr/>
            </a:pPr>
            <a:r>
              <a:rPr lang="en-GB" sz="2800" dirty="0" smtClean="0">
                <a:solidFill>
                  <a:schemeClr val="tx1"/>
                </a:solidFill>
              </a:rPr>
              <a:t>When opening the file, make sure Files of Type field reads either Excel or All Files.</a:t>
            </a:r>
          </a:p>
          <a:p>
            <a:pPr algn="l">
              <a:tabLst>
                <a:tab pos="1200150" algn="l"/>
              </a:tabLst>
              <a:defRPr/>
            </a:pPr>
            <a:endParaRPr lang="en-GB" sz="2800" dirty="0" smtClean="0">
              <a:solidFill>
                <a:schemeClr val="tx1"/>
              </a:solidFill>
              <a:cs typeface="Times New Roman" pitchFamily="18" charset="0"/>
            </a:endParaRPr>
          </a:p>
          <a:p>
            <a:pPr algn="l">
              <a:tabLst>
                <a:tab pos="1200150" algn="l"/>
              </a:tabLst>
              <a:defRPr/>
            </a:pPr>
            <a:r>
              <a:rPr lang="en-GB" sz="2800" dirty="0" smtClean="0">
                <a:solidFill>
                  <a:schemeClr val="tx1"/>
                </a:solidFill>
                <a:cs typeface="Times New Roman" pitchFamily="18" charset="0"/>
              </a:rPr>
              <a:t>Find and select your file. </a:t>
            </a:r>
          </a:p>
          <a:p>
            <a:pPr algn="l"/>
            <a:endParaRPr lang="en-GB" sz="2800" dirty="0" smtClean="0">
              <a:solidFill>
                <a:schemeClr val="tx1"/>
              </a:solidFill>
            </a:endParaRPr>
          </a:p>
          <a:p>
            <a:pPr algn="l"/>
            <a:r>
              <a:rPr lang="en-GB" sz="2800" dirty="0" smtClean="0">
                <a:solidFill>
                  <a:schemeClr val="tx1"/>
                </a:solidFill>
              </a:rPr>
              <a:t>Select the appropriate </a:t>
            </a:r>
            <a:br>
              <a:rPr lang="en-GB" sz="2800" dirty="0" smtClean="0">
                <a:solidFill>
                  <a:schemeClr val="tx1"/>
                </a:solidFill>
              </a:rPr>
            </a:br>
            <a:r>
              <a:rPr lang="en-GB" sz="2800" dirty="0" smtClean="0">
                <a:solidFill>
                  <a:schemeClr val="tx1"/>
                </a:solidFill>
              </a:rPr>
              <a:t>worksheet (and range,</a:t>
            </a:r>
            <a:br>
              <a:rPr lang="en-GB" sz="2800" dirty="0" smtClean="0">
                <a:solidFill>
                  <a:schemeClr val="tx1"/>
                </a:solidFill>
              </a:rPr>
            </a:br>
            <a:r>
              <a:rPr lang="en-GB" sz="2800" dirty="0" smtClean="0">
                <a:solidFill>
                  <a:schemeClr val="tx1"/>
                </a:solidFill>
              </a:rPr>
              <a:t>if relevant)</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Press OK and your dataset will open</a:t>
            </a:r>
            <a:endParaRPr lang="en-GB" sz="2800" dirty="0">
              <a:solidFill>
                <a:schemeClr val="tx1"/>
              </a:solidFill>
            </a:endParaRPr>
          </a:p>
        </p:txBody>
      </p:sp>
      <p:pic>
        <p:nvPicPr>
          <p:cNvPr id="14339" name="Picture 3"/>
          <p:cNvPicPr>
            <a:picLocks noChangeAspect="1" noChangeArrowheads="1"/>
          </p:cNvPicPr>
          <p:nvPr/>
        </p:nvPicPr>
        <p:blipFill>
          <a:blip r:embed="rId2" cstate="print"/>
          <a:srcRect/>
          <a:stretch>
            <a:fillRect/>
          </a:stretch>
        </p:blipFill>
        <p:spPr bwMode="auto">
          <a:xfrm>
            <a:off x="4139952" y="3501008"/>
            <a:ext cx="3438525" cy="2190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Adding cases</a:t>
            </a:r>
          </a:p>
          <a:p>
            <a:pPr>
              <a:buNone/>
            </a:pPr>
            <a:r>
              <a:rPr lang="en-GB" sz="2800" dirty="0" smtClean="0"/>
              <a:t>	Example: You have data from 2 primary schools, and each school has its own data file.  They generally have the same variables, but represent different students (cases)</a:t>
            </a:r>
          </a:p>
          <a:p>
            <a:pPr>
              <a:buNone/>
            </a:pPr>
            <a:endParaRPr lang="en-GB" sz="2800" dirty="0" smtClean="0"/>
          </a:p>
          <a:p>
            <a:pPr>
              <a:buNone/>
            </a:pPr>
            <a:r>
              <a:rPr lang="en-GB" sz="2800" dirty="0" smtClean="0"/>
              <a:t>Data &gt; Merge Files &gt; Add Cases</a:t>
            </a:r>
          </a:p>
          <a:p>
            <a:pPr>
              <a:buNone/>
            </a:pPr>
            <a:endParaRPr lang="en-GB" sz="2800" dirty="0" smtClean="0"/>
          </a:p>
        </p:txBody>
      </p:sp>
      <p:pic>
        <p:nvPicPr>
          <p:cNvPr id="17411" name="Picture 3"/>
          <p:cNvPicPr>
            <a:picLocks noChangeAspect="1" noChangeArrowheads="1"/>
          </p:cNvPicPr>
          <p:nvPr/>
        </p:nvPicPr>
        <p:blipFill>
          <a:blip r:embed="rId2" cstate="print"/>
          <a:srcRect/>
          <a:stretch>
            <a:fillRect/>
          </a:stretch>
        </p:blipFill>
        <p:spPr bwMode="auto">
          <a:xfrm>
            <a:off x="5580112" y="3140968"/>
            <a:ext cx="2704234" cy="2780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Adding cases</a:t>
            </a:r>
          </a:p>
          <a:p>
            <a:pPr>
              <a:buNone/>
            </a:pPr>
            <a:r>
              <a:rPr lang="en-GB" sz="2800" dirty="0" smtClean="0"/>
              <a:t>	Example: You have data from 2 primary schools, and each school has its own data file.  They generally have the same variables, but represent different students (cases)</a:t>
            </a:r>
          </a:p>
          <a:p>
            <a:pPr>
              <a:buNone/>
            </a:pPr>
            <a:endParaRPr lang="en-GB" sz="2800" dirty="0" smtClean="0"/>
          </a:p>
          <a:p>
            <a:pPr>
              <a:buNone/>
            </a:pPr>
            <a:r>
              <a:rPr lang="en-GB" sz="2800" dirty="0" smtClean="0"/>
              <a:t>Data &gt; Merge Files &gt; Add Cases</a:t>
            </a:r>
          </a:p>
          <a:p>
            <a:pPr>
              <a:buNone/>
            </a:pPr>
            <a:endParaRPr lang="en-GB" sz="2800" dirty="0" smtClean="0"/>
          </a:p>
          <a:p>
            <a:pPr>
              <a:buNone/>
            </a:pPr>
            <a:r>
              <a:rPr lang="en-GB" sz="2800" dirty="0" smtClean="0"/>
              <a:t>If your data set is already open, select it. If not, browse for it.  Note: both/all files must already be SPSS files (so if they are Excel, etc, open &amp; save in SPSS first)</a:t>
            </a:r>
            <a:endParaRPr lang="en-GB" sz="2800" dirty="0"/>
          </a:p>
        </p:txBody>
      </p:sp>
      <p:pic>
        <p:nvPicPr>
          <p:cNvPr id="17412" name="Picture 4"/>
          <p:cNvPicPr>
            <a:picLocks noChangeAspect="1" noChangeArrowheads="1"/>
          </p:cNvPicPr>
          <p:nvPr/>
        </p:nvPicPr>
        <p:blipFill>
          <a:blip r:embed="rId2" cstate="print"/>
          <a:srcRect/>
          <a:stretch>
            <a:fillRect/>
          </a:stretch>
        </p:blipFill>
        <p:spPr bwMode="auto">
          <a:xfrm>
            <a:off x="5539301" y="3212976"/>
            <a:ext cx="3604699" cy="1728192"/>
          </a:xfrm>
          <a:prstGeom prst="rect">
            <a:avLst/>
          </a:prstGeom>
          <a:noFill/>
          <a:ln w="9525">
            <a:noFill/>
            <a:miter lim="800000"/>
            <a:headEnd/>
            <a:tailEnd/>
          </a:ln>
          <a:effectLst/>
        </p:spPr>
      </p:pic>
      <p:cxnSp>
        <p:nvCxnSpPr>
          <p:cNvPr id="8" name="Straight Arrow Connector 7"/>
          <p:cNvCxnSpPr/>
          <p:nvPr/>
        </p:nvCxnSpPr>
        <p:spPr>
          <a:xfrm flipV="1">
            <a:off x="4211960" y="4293096"/>
            <a:ext cx="1224136"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 If any of your variables between the two files are not the same, they will appear in the left hand box as Unpaired Variables.  You can add them separately to the right box if they don’t have a pair in the other set, but you want it in the final set. </a:t>
            </a:r>
          </a:p>
          <a:p>
            <a:pPr>
              <a:buNone/>
            </a:pPr>
            <a:r>
              <a:rPr lang="en-GB" sz="2800" dirty="0" smtClean="0"/>
              <a:t>If they are variables that should be the same, but were perhaps labelled differently (e.g., sex </a:t>
            </a:r>
            <a:r>
              <a:rPr lang="en-GB" sz="2800" dirty="0" err="1" smtClean="0"/>
              <a:t>vs</a:t>
            </a:r>
            <a:r>
              <a:rPr lang="en-GB" sz="2800" dirty="0" smtClean="0"/>
              <a:t> gender), highlight both and click Pair. </a:t>
            </a:r>
          </a:p>
        </p:txBody>
      </p:sp>
      <p:grpSp>
        <p:nvGrpSpPr>
          <p:cNvPr id="10" name="Group 9"/>
          <p:cNvGrpSpPr/>
          <p:nvPr/>
        </p:nvGrpSpPr>
        <p:grpSpPr>
          <a:xfrm>
            <a:off x="6156176" y="4218088"/>
            <a:ext cx="2987824" cy="2523280"/>
            <a:chOff x="6156176" y="4077072"/>
            <a:chExt cx="2987824" cy="2523280"/>
          </a:xfrm>
        </p:grpSpPr>
        <p:pic>
          <p:nvPicPr>
            <p:cNvPr id="18434" name="Picture 2"/>
            <p:cNvPicPr>
              <a:picLocks noChangeAspect="1" noChangeArrowheads="1"/>
            </p:cNvPicPr>
            <p:nvPr/>
          </p:nvPicPr>
          <p:blipFill>
            <a:blip r:embed="rId2" cstate="print"/>
            <a:srcRect/>
            <a:stretch>
              <a:fillRect/>
            </a:stretch>
          </p:blipFill>
          <p:spPr bwMode="auto">
            <a:xfrm>
              <a:off x="6267053" y="4077072"/>
              <a:ext cx="2876947" cy="2523280"/>
            </a:xfrm>
            <a:prstGeom prst="rect">
              <a:avLst/>
            </a:prstGeom>
            <a:noFill/>
            <a:ln w="9525">
              <a:noFill/>
              <a:miter lim="800000"/>
              <a:headEnd/>
              <a:tailEnd/>
            </a:ln>
            <a:effectLst/>
          </p:spPr>
        </p:pic>
        <p:sp>
          <p:nvSpPr>
            <p:cNvPr id="9" name="Oval 8"/>
            <p:cNvSpPr/>
            <p:nvPr/>
          </p:nvSpPr>
          <p:spPr>
            <a:xfrm>
              <a:off x="6156176" y="4221088"/>
              <a:ext cx="1749467"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9392"/>
            <a:ext cx="7772400" cy="1470025"/>
          </a:xfrm>
        </p:spPr>
        <p:txBody>
          <a:bodyPr/>
          <a:lstStyle/>
          <a:p>
            <a:r>
              <a:rPr lang="en-GB" dirty="0" smtClean="0"/>
              <a:t>Pivot tables</a:t>
            </a:r>
            <a:endParaRPr lang="en-GB" dirty="0"/>
          </a:p>
        </p:txBody>
      </p:sp>
      <p:sp>
        <p:nvSpPr>
          <p:cNvPr id="3" name="Subtitle 2"/>
          <p:cNvSpPr>
            <a:spLocks noGrp="1"/>
          </p:cNvSpPr>
          <p:nvPr>
            <p:ph type="subTitle" idx="1"/>
          </p:nvPr>
        </p:nvSpPr>
        <p:spPr>
          <a:xfrm>
            <a:off x="467544" y="980728"/>
            <a:ext cx="8208912" cy="5544616"/>
          </a:xfrm>
        </p:spPr>
        <p:txBody>
          <a:bodyPr>
            <a:normAutofit/>
          </a:bodyPr>
          <a:lstStyle/>
          <a:p>
            <a:pPr algn="l"/>
            <a:r>
              <a:rPr lang="en-GB" sz="2800" dirty="0" smtClean="0">
                <a:solidFill>
                  <a:schemeClr val="tx1"/>
                </a:solidFill>
              </a:rPr>
              <a:t>Insert: Pivot table (upper left)</a:t>
            </a:r>
          </a:p>
          <a:p>
            <a:pPr algn="l"/>
            <a:endParaRPr lang="en-GB" sz="2800" dirty="0" smtClean="0">
              <a:solidFill>
                <a:schemeClr val="tx1"/>
              </a:solidFill>
            </a:endParaRPr>
          </a:p>
          <a:p>
            <a:pPr algn="l"/>
            <a:r>
              <a:rPr lang="en-GB" sz="2800" dirty="0" smtClean="0">
                <a:solidFill>
                  <a:schemeClr val="tx1"/>
                </a:solidFill>
              </a:rPr>
              <a:t>Brings up this menu:</a:t>
            </a: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endParaRPr lang="en-GB" sz="2800" dirty="0" smtClean="0">
              <a:solidFill>
                <a:schemeClr val="tx1"/>
              </a:solidFill>
            </a:endParaRPr>
          </a:p>
          <a:p>
            <a:pPr algn="l"/>
            <a:r>
              <a:rPr lang="en-GB" sz="2200" dirty="0" smtClean="0">
                <a:solidFill>
                  <a:schemeClr val="tx1"/>
                </a:solidFill>
              </a:rPr>
              <a:t>Select your range of data you want included (or potentially included) in your table</a:t>
            </a:r>
          </a:p>
          <a:p>
            <a:pPr algn="l"/>
            <a:r>
              <a:rPr lang="en-GB" sz="2200" dirty="0" smtClean="0">
                <a:solidFill>
                  <a:schemeClr val="tx1"/>
                </a:solidFill>
              </a:rPr>
              <a:t>Select whether you want the table in a new worksheet or an existing worksheet (if existing, select the cell in which you want the table to appear)</a:t>
            </a:r>
            <a:endParaRPr lang="en-GB" sz="2200" dirty="0">
              <a:solidFill>
                <a:schemeClr val="tx1"/>
              </a:solidFill>
            </a:endParaRPr>
          </a:p>
        </p:txBody>
      </p:sp>
      <p:grpSp>
        <p:nvGrpSpPr>
          <p:cNvPr id="8" name="Group 7"/>
          <p:cNvGrpSpPr/>
          <p:nvPr/>
        </p:nvGrpSpPr>
        <p:grpSpPr>
          <a:xfrm>
            <a:off x="5004048" y="1196752"/>
            <a:ext cx="3707457" cy="2161617"/>
            <a:chOff x="5004048" y="1196752"/>
            <a:chExt cx="3707457" cy="2161617"/>
          </a:xfrm>
        </p:grpSpPr>
        <p:pic>
          <p:nvPicPr>
            <p:cNvPr id="1027" name="Picture 3"/>
            <p:cNvPicPr>
              <a:picLocks noChangeAspect="1" noChangeArrowheads="1"/>
            </p:cNvPicPr>
            <p:nvPr/>
          </p:nvPicPr>
          <p:blipFill>
            <a:blip r:embed="rId2" cstate="print"/>
            <a:srcRect/>
            <a:stretch>
              <a:fillRect/>
            </a:stretch>
          </p:blipFill>
          <p:spPr bwMode="auto">
            <a:xfrm>
              <a:off x="5148064" y="1196752"/>
              <a:ext cx="3563441" cy="2161617"/>
            </a:xfrm>
            <a:prstGeom prst="rect">
              <a:avLst/>
            </a:prstGeom>
            <a:noFill/>
            <a:ln w="9525">
              <a:noFill/>
              <a:miter lim="800000"/>
              <a:headEnd/>
              <a:tailEnd/>
            </a:ln>
            <a:effectLst/>
          </p:spPr>
        </p:pic>
        <p:sp>
          <p:nvSpPr>
            <p:cNvPr id="6" name="Oval 5"/>
            <p:cNvSpPr/>
            <p:nvPr/>
          </p:nvSpPr>
          <p:spPr>
            <a:xfrm>
              <a:off x="5004048" y="1196752"/>
              <a:ext cx="122413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p:cNvPicPr>
            <a:picLocks noChangeAspect="1" noChangeArrowheads="1"/>
          </p:cNvPicPr>
          <p:nvPr/>
        </p:nvPicPr>
        <p:blipFill>
          <a:blip r:embed="rId3" cstate="print"/>
          <a:srcRect/>
          <a:stretch>
            <a:fillRect/>
          </a:stretch>
        </p:blipFill>
        <p:spPr bwMode="auto">
          <a:xfrm>
            <a:off x="899592" y="2636912"/>
            <a:ext cx="2376264" cy="1732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 If any of your variables between the two files are not the same, they will appear in the left hand box as Unpaired Variables.  You can add them separately to the right box if they don’t have a pair in the other set, but you want it in the final set. </a:t>
            </a:r>
          </a:p>
          <a:p>
            <a:pPr>
              <a:buNone/>
            </a:pPr>
            <a:r>
              <a:rPr lang="en-GB" sz="2800" dirty="0" smtClean="0"/>
              <a:t>If they are variables that should be the same, but were perhaps labelled differently (e.g., sex </a:t>
            </a:r>
            <a:r>
              <a:rPr lang="en-GB" sz="2800" dirty="0" err="1" smtClean="0"/>
              <a:t>vs</a:t>
            </a:r>
            <a:r>
              <a:rPr lang="en-GB" sz="2800" dirty="0" smtClean="0"/>
              <a:t> gender), highlight both and click Pair. </a:t>
            </a:r>
          </a:p>
          <a:p>
            <a:pPr>
              <a:buNone/>
            </a:pPr>
            <a:r>
              <a:rPr lang="en-GB" sz="2800" dirty="0" smtClean="0"/>
              <a:t>Select OK and all cases from both files should now be in the file you started with. </a:t>
            </a:r>
            <a:endParaRPr lang="en-GB"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Adding variables/Match files</a:t>
            </a:r>
          </a:p>
          <a:p>
            <a:pPr>
              <a:buNone/>
            </a:pPr>
            <a:r>
              <a:rPr lang="en-GB" sz="2800" dirty="0" smtClean="0"/>
              <a:t>	Example: You have data for the same participants in two different files. One file contains demographic information, the other file contains responses to a questionnaire. You want all of this information in one file. </a:t>
            </a:r>
          </a:p>
          <a:p>
            <a:pPr>
              <a:buNone/>
            </a:pPr>
            <a:endParaRPr lang="en-GB" sz="2800" dirty="0" smtClean="0"/>
          </a:p>
          <a:p>
            <a:pPr>
              <a:buNone/>
            </a:pPr>
            <a:endParaRPr lang="en-GB"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 Match Files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b="1" dirty="0" smtClean="0"/>
              <a:t>VERY IMPORTANT FIRST STEP:</a:t>
            </a:r>
          </a:p>
          <a:p>
            <a:pPr>
              <a:buNone/>
            </a:pPr>
            <a:r>
              <a:rPr lang="en-GB" sz="2800" dirty="0" smtClean="0"/>
              <a:t>You need to match the cases from one file to another. To do this, you  need a common indexing key. This is a unique identifier for each case in your data set (example: student ID)</a:t>
            </a:r>
          </a:p>
          <a:p>
            <a:pPr>
              <a:buNone/>
            </a:pPr>
            <a:r>
              <a:rPr lang="en-GB" sz="2800" b="1" dirty="0" smtClean="0"/>
              <a:t>This variable needs to be sorted in ascending order in BOTH files prior to merging</a:t>
            </a:r>
            <a:r>
              <a:rPr lang="en-GB" sz="2800" dirty="0" smtClean="0"/>
              <a:t>, or you will have a problem!  </a:t>
            </a:r>
          </a:p>
          <a:p>
            <a:pPr>
              <a:buNone/>
            </a:pPr>
            <a:endParaRPr lang="en-GB" sz="2800" dirty="0" smtClean="0"/>
          </a:p>
          <a:p>
            <a:pPr>
              <a:buNone/>
            </a:pPr>
            <a:endParaRPr lang="en-GB" sz="2800" dirty="0" smtClean="0"/>
          </a:p>
          <a:p>
            <a:pPr>
              <a:buNone/>
            </a:pPr>
            <a:endParaRPr lang="en-GB" sz="2800" dirty="0" smtClean="0"/>
          </a:p>
        </p:txBody>
      </p:sp>
      <p:pic>
        <p:nvPicPr>
          <p:cNvPr id="19458" name="Picture 2"/>
          <p:cNvPicPr>
            <a:picLocks noChangeAspect="1" noChangeArrowheads="1"/>
          </p:cNvPicPr>
          <p:nvPr/>
        </p:nvPicPr>
        <p:blipFill>
          <a:blip r:embed="rId2" cstate="print"/>
          <a:srcRect/>
          <a:stretch>
            <a:fillRect/>
          </a:stretch>
        </p:blipFill>
        <p:spPr bwMode="auto">
          <a:xfrm>
            <a:off x="2483768" y="4441042"/>
            <a:ext cx="2267297" cy="2228318"/>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5292080" y="4448056"/>
            <a:ext cx="2088232" cy="2285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 Match Files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Once they are in ascending order, go to </a:t>
            </a:r>
          </a:p>
          <a:p>
            <a:pPr>
              <a:buNone/>
            </a:pPr>
            <a:r>
              <a:rPr lang="en-GB" sz="2800" dirty="0" smtClean="0"/>
              <a:t>Data &gt; Merge Files &gt; Add Variables</a:t>
            </a:r>
          </a:p>
          <a:p>
            <a:pPr>
              <a:buNone/>
            </a:pPr>
            <a:endParaRPr lang="en-GB" sz="2800" dirty="0" smtClean="0"/>
          </a:p>
          <a:p>
            <a:pPr>
              <a:buNone/>
            </a:pPr>
            <a:r>
              <a:rPr lang="en-GB" sz="2800" dirty="0" smtClean="0"/>
              <a:t>Select file to merge, similarly as in </a:t>
            </a:r>
            <a:br>
              <a:rPr lang="en-GB" sz="2800" dirty="0" smtClean="0"/>
            </a:br>
            <a:r>
              <a:rPr lang="en-GB" sz="2800" dirty="0" smtClean="0"/>
              <a:t>adding cases</a:t>
            </a:r>
          </a:p>
          <a:p>
            <a:pPr>
              <a:buNone/>
            </a:pPr>
            <a:endParaRPr lang="en-GB" sz="2800" dirty="0" smtClean="0"/>
          </a:p>
          <a:p>
            <a:pPr>
              <a:buNone/>
            </a:pPr>
            <a:r>
              <a:rPr lang="en-GB" sz="2800" dirty="0" smtClean="0"/>
              <a:t>If both keys have the same name, </a:t>
            </a:r>
            <a:br>
              <a:rPr lang="en-GB" sz="2800" dirty="0" smtClean="0"/>
            </a:br>
            <a:r>
              <a:rPr lang="en-GB" sz="2800" dirty="0" smtClean="0"/>
              <a:t>one will appear in Excluded </a:t>
            </a:r>
            <a:br>
              <a:rPr lang="en-GB" sz="2800" dirty="0" smtClean="0"/>
            </a:br>
            <a:r>
              <a:rPr lang="en-GB" sz="2800" dirty="0" smtClean="0"/>
              <a:t>Variables</a:t>
            </a:r>
          </a:p>
          <a:p>
            <a:pPr>
              <a:buNone/>
            </a:pPr>
            <a:r>
              <a:rPr lang="en-GB" sz="2000" dirty="0" smtClean="0"/>
              <a:t>(If they don’t have the same name, </a:t>
            </a:r>
            <a:br>
              <a:rPr lang="en-GB" sz="2000" dirty="0" smtClean="0"/>
            </a:br>
            <a:r>
              <a:rPr lang="en-GB" sz="2000" dirty="0" smtClean="0"/>
              <a:t>rename one so they are the same)</a:t>
            </a:r>
          </a:p>
          <a:p>
            <a:pPr>
              <a:buNone/>
            </a:pPr>
            <a:endParaRPr lang="en-GB" sz="2800" dirty="0" smtClean="0"/>
          </a:p>
          <a:p>
            <a:pPr>
              <a:buNone/>
            </a:pPr>
            <a:endParaRPr lang="en-GB" sz="2800" dirty="0" smtClean="0"/>
          </a:p>
          <a:p>
            <a:pPr>
              <a:buNone/>
            </a:pPr>
            <a:endParaRPr lang="en-GB" sz="2800" dirty="0" smtClean="0"/>
          </a:p>
        </p:txBody>
      </p:sp>
      <p:pic>
        <p:nvPicPr>
          <p:cNvPr id="20483" name="Picture 3"/>
          <p:cNvPicPr>
            <a:picLocks noChangeAspect="1" noChangeArrowheads="1"/>
          </p:cNvPicPr>
          <p:nvPr/>
        </p:nvPicPr>
        <p:blipFill>
          <a:blip r:embed="rId2" cstate="print"/>
          <a:srcRect/>
          <a:stretch>
            <a:fillRect/>
          </a:stretch>
        </p:blipFill>
        <p:spPr bwMode="auto">
          <a:xfrm>
            <a:off x="6084615" y="1484784"/>
            <a:ext cx="3059385" cy="317117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a:stretch>
            <a:fillRect/>
          </a:stretch>
        </p:blipFill>
        <p:spPr bwMode="auto">
          <a:xfrm>
            <a:off x="5508104" y="3789040"/>
            <a:ext cx="2850715" cy="2636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 Match Files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Select the key variable on the left</a:t>
            </a:r>
            <a:br>
              <a:rPr lang="en-GB" sz="2800" dirty="0" smtClean="0"/>
            </a:br>
            <a:r>
              <a:rPr lang="en-GB" sz="2800" dirty="0" smtClean="0"/>
              <a:t>Select Match cases on key variable...</a:t>
            </a:r>
            <a:br>
              <a:rPr lang="en-GB" sz="2800" dirty="0" smtClean="0"/>
            </a:br>
            <a:r>
              <a:rPr lang="en-GB" sz="2800" dirty="0" smtClean="0"/>
              <a:t>Select Both files provide cases</a:t>
            </a:r>
            <a:br>
              <a:rPr lang="en-GB" sz="2800" dirty="0" smtClean="0"/>
            </a:br>
            <a:r>
              <a:rPr lang="en-GB" sz="2800" dirty="0" smtClean="0"/>
              <a:t>Click arrow to move Excluded Variable key to Key Variables</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0485" name="Picture 5"/>
          <p:cNvPicPr>
            <a:picLocks noChangeAspect="1" noChangeArrowheads="1"/>
          </p:cNvPicPr>
          <p:nvPr/>
        </p:nvPicPr>
        <p:blipFill>
          <a:blip r:embed="rId2" cstate="print"/>
          <a:srcRect/>
          <a:stretch>
            <a:fillRect/>
          </a:stretch>
        </p:blipFill>
        <p:spPr bwMode="auto">
          <a:xfrm>
            <a:off x="683568" y="3295870"/>
            <a:ext cx="3347966" cy="3096344"/>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cstate="print"/>
          <a:srcRect/>
          <a:stretch>
            <a:fillRect/>
          </a:stretch>
        </p:blipFill>
        <p:spPr bwMode="auto">
          <a:xfrm>
            <a:off x="4860032" y="3284984"/>
            <a:ext cx="3384376" cy="3130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Merging data in SPSS: Match Files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Select OK and you will get this warning</a:t>
            </a:r>
          </a:p>
          <a:p>
            <a:pPr>
              <a:buNone/>
            </a:pPr>
            <a:endParaRPr lang="en-GB" sz="2800" dirty="0" smtClean="0"/>
          </a:p>
          <a:p>
            <a:pPr>
              <a:buNone/>
            </a:pPr>
            <a:endParaRPr lang="en-GB" sz="2800" dirty="0" smtClean="0"/>
          </a:p>
          <a:p>
            <a:pPr>
              <a:buNone/>
            </a:pPr>
            <a:r>
              <a:rPr lang="en-GB" sz="2800" dirty="0" smtClean="0"/>
              <a:t>Remember your data MUST be sorted in ascending order of your Key Variables in BOTH sets</a:t>
            </a:r>
          </a:p>
          <a:p>
            <a:pPr>
              <a:buNone/>
            </a:pPr>
            <a:r>
              <a:rPr lang="en-GB" sz="2800" dirty="0" smtClean="0"/>
              <a:t>If it is, click OK and your additional variables will be added:</a:t>
            </a:r>
            <a:br>
              <a:rPr lang="en-GB" sz="2800" dirty="0" smtClean="0"/>
            </a:b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2531" name="Picture 3"/>
          <p:cNvPicPr>
            <a:picLocks noChangeAspect="1" noChangeArrowheads="1"/>
          </p:cNvPicPr>
          <p:nvPr/>
        </p:nvPicPr>
        <p:blipFill>
          <a:blip r:embed="rId2" cstate="print"/>
          <a:srcRect/>
          <a:stretch>
            <a:fillRect/>
          </a:stretch>
        </p:blipFill>
        <p:spPr bwMode="auto">
          <a:xfrm>
            <a:off x="755576" y="1535021"/>
            <a:ext cx="4896544" cy="1150504"/>
          </a:xfrm>
          <a:prstGeom prst="rect">
            <a:avLst/>
          </a:prstGeom>
          <a:noFill/>
          <a:ln w="9525">
            <a:noFill/>
            <a:miter lim="800000"/>
            <a:headEnd/>
            <a:tailEnd/>
          </a:ln>
          <a:effectLst/>
        </p:spPr>
      </p:pic>
      <p:pic>
        <p:nvPicPr>
          <p:cNvPr id="22533" name="Picture 5"/>
          <p:cNvPicPr>
            <a:picLocks noChangeAspect="1" noChangeArrowheads="1"/>
          </p:cNvPicPr>
          <p:nvPr/>
        </p:nvPicPr>
        <p:blipFill>
          <a:blip r:embed="rId3" cstate="print"/>
          <a:srcRect/>
          <a:stretch>
            <a:fillRect/>
          </a:stretch>
        </p:blipFill>
        <p:spPr bwMode="auto">
          <a:xfrm>
            <a:off x="2051720" y="4149080"/>
            <a:ext cx="6900342" cy="2418228"/>
          </a:xfrm>
          <a:prstGeom prst="rect">
            <a:avLst/>
          </a:prstGeom>
          <a:noFill/>
          <a:ln w="9525">
            <a:noFill/>
            <a:miter lim="800000"/>
            <a:headEnd/>
            <a:tailEnd/>
          </a:ln>
          <a:effectLst/>
        </p:spPr>
      </p:pic>
      <p:sp>
        <p:nvSpPr>
          <p:cNvPr id="10" name="Oval 9"/>
          <p:cNvSpPr/>
          <p:nvPr/>
        </p:nvSpPr>
        <p:spPr>
          <a:xfrm>
            <a:off x="6012160" y="4581128"/>
            <a:ext cx="3131840" cy="208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Selecting/Deselecting cases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When your data is in SPSS, you can select only specific cases (or choose to deselect specific cases). </a:t>
            </a:r>
            <a:br>
              <a:rPr lang="en-GB" sz="2800" dirty="0" smtClean="0"/>
            </a:br>
            <a:r>
              <a:rPr lang="en-GB" sz="2800" dirty="0" smtClean="0"/>
              <a:t>This can be useful if you have outliers and want to run analyses on your data without them, but don’t want to delete them permanently</a:t>
            </a:r>
          </a:p>
          <a:p>
            <a:pPr>
              <a:buNone/>
            </a:pPr>
            <a:r>
              <a:rPr lang="en-GB" sz="2800" dirty="0" smtClean="0"/>
              <a:t>Example: Only want people aged 21 and under</a:t>
            </a:r>
          </a:p>
          <a:p>
            <a:pPr>
              <a:buNone/>
            </a:pPr>
            <a:r>
              <a:rPr lang="en-GB" sz="2800" dirty="0" smtClean="0"/>
              <a:t>Data &gt; Select Cases OR Select Cases Icon</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3555" name="Picture 3"/>
          <p:cNvPicPr>
            <a:picLocks noChangeAspect="1" noChangeArrowheads="1"/>
          </p:cNvPicPr>
          <p:nvPr/>
        </p:nvPicPr>
        <p:blipFill>
          <a:blip r:embed="rId2" cstate="print"/>
          <a:srcRect/>
          <a:stretch>
            <a:fillRect/>
          </a:stretch>
        </p:blipFill>
        <p:spPr bwMode="auto">
          <a:xfrm>
            <a:off x="827584" y="4365104"/>
            <a:ext cx="7132637" cy="2105025"/>
          </a:xfrm>
          <a:prstGeom prst="rect">
            <a:avLst/>
          </a:prstGeom>
          <a:noFill/>
          <a:ln w="9525">
            <a:noFill/>
            <a:miter lim="800000"/>
            <a:headEnd/>
            <a:tailEnd/>
          </a:ln>
          <a:effectLst/>
        </p:spPr>
      </p:pic>
      <p:sp>
        <p:nvSpPr>
          <p:cNvPr id="9" name="Oval 8"/>
          <p:cNvSpPr/>
          <p:nvPr/>
        </p:nvSpPr>
        <p:spPr>
          <a:xfrm>
            <a:off x="6638460" y="4624672"/>
            <a:ext cx="792088" cy="8530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Selecting/Deselecting cases</a:t>
            </a:r>
            <a:endParaRPr lang="en-GB" dirty="0"/>
          </a:p>
        </p:txBody>
      </p:sp>
      <p:sp>
        <p:nvSpPr>
          <p:cNvPr id="3" name="Content Placeholder 2"/>
          <p:cNvSpPr>
            <a:spLocks noGrp="1"/>
          </p:cNvSpPr>
          <p:nvPr>
            <p:ph idx="1"/>
          </p:nvPr>
        </p:nvSpPr>
        <p:spPr>
          <a:xfrm>
            <a:off x="457200" y="1052736"/>
            <a:ext cx="8229600" cy="5616624"/>
          </a:xfrm>
        </p:spPr>
        <p:txBody>
          <a:bodyPr>
            <a:normAutofit lnSpcReduction="10000"/>
          </a:bodyPr>
          <a:lstStyle/>
          <a:p>
            <a:pPr>
              <a:buNone/>
            </a:pPr>
            <a:r>
              <a:rPr lang="en-GB" sz="2800" dirty="0" smtClean="0"/>
              <a:t>Select “If condition is satisfied” to </a:t>
            </a:r>
            <a:br>
              <a:rPr lang="en-GB" sz="2800" dirty="0" smtClean="0"/>
            </a:br>
            <a:r>
              <a:rPr lang="en-GB" sz="2800" dirty="0" smtClean="0"/>
              <a:t>select specific cases</a:t>
            </a:r>
          </a:p>
          <a:p>
            <a:pPr>
              <a:buNone/>
            </a:pPr>
            <a:r>
              <a:rPr lang="en-GB" sz="2800" dirty="0" smtClean="0"/>
              <a:t>(And select All cases to undo this)</a:t>
            </a:r>
          </a:p>
          <a:p>
            <a:pPr>
              <a:buNone/>
            </a:pPr>
            <a:endParaRPr lang="en-GB" sz="2800" dirty="0" smtClean="0"/>
          </a:p>
          <a:p>
            <a:pPr>
              <a:buNone/>
            </a:pPr>
            <a:r>
              <a:rPr lang="en-GB" sz="2800" dirty="0" smtClean="0"/>
              <a:t>Click If.... And define your selection</a:t>
            </a:r>
            <a:br>
              <a:rPr lang="en-GB" sz="2800" dirty="0" smtClean="0"/>
            </a:br>
            <a:r>
              <a:rPr lang="en-GB" sz="2800" dirty="0" smtClean="0"/>
              <a:t>parameter</a:t>
            </a:r>
            <a:br>
              <a:rPr lang="en-GB" sz="2800" dirty="0" smtClean="0"/>
            </a:br>
            <a:r>
              <a:rPr lang="en-GB" sz="2800" dirty="0" smtClean="0"/>
              <a:t>Remember, this is </a:t>
            </a:r>
            <a:r>
              <a:rPr lang="en-GB" sz="2800" b="1" dirty="0" smtClean="0"/>
              <a:t>SELECT case if...</a:t>
            </a:r>
          </a:p>
          <a:p>
            <a:pPr>
              <a:buNone/>
            </a:pPr>
            <a:endParaRPr lang="en-GB" sz="2800" b="1" dirty="0" smtClean="0"/>
          </a:p>
          <a:p>
            <a:pPr>
              <a:buNone/>
            </a:pPr>
            <a:r>
              <a:rPr lang="en-GB" sz="2800" b="1" dirty="0" smtClean="0"/>
              <a:t>							</a:t>
            </a:r>
          </a:p>
          <a:p>
            <a:pPr>
              <a:buNone/>
            </a:pPr>
            <a:r>
              <a:rPr lang="en-GB" sz="2800" b="1" dirty="0" smtClean="0"/>
              <a:t>						       </a:t>
            </a:r>
          </a:p>
          <a:p>
            <a:pPr>
              <a:buNone/>
            </a:pPr>
            <a:r>
              <a:rPr lang="en-GB" sz="2800" b="1" dirty="0" smtClean="0"/>
              <a:t>						     </a:t>
            </a:r>
            <a:r>
              <a:rPr lang="en-GB" sz="2800" dirty="0" smtClean="0"/>
              <a:t>...Click Continue</a:t>
            </a:r>
          </a:p>
          <a:p>
            <a:pPr>
              <a:buNone/>
            </a:pPr>
            <a:r>
              <a:rPr lang="en-GB" sz="2800" dirty="0" smtClean="0"/>
              <a:t>						     ...then OK</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4578" name="Picture 2"/>
          <p:cNvPicPr>
            <a:picLocks noChangeAspect="1" noChangeArrowheads="1"/>
          </p:cNvPicPr>
          <p:nvPr/>
        </p:nvPicPr>
        <p:blipFill>
          <a:blip r:embed="rId2" cstate="print"/>
          <a:srcRect/>
          <a:stretch>
            <a:fillRect/>
          </a:stretch>
        </p:blipFill>
        <p:spPr bwMode="auto">
          <a:xfrm>
            <a:off x="6156176" y="1340768"/>
            <a:ext cx="2699568" cy="2892813"/>
          </a:xfrm>
          <a:prstGeom prst="rect">
            <a:avLst/>
          </a:prstGeom>
          <a:noFill/>
          <a:ln w="9525">
            <a:noFill/>
            <a:miter lim="800000"/>
            <a:headEnd/>
            <a:tailEnd/>
          </a:ln>
        </p:spPr>
      </p:pic>
      <p:sp>
        <p:nvSpPr>
          <p:cNvPr id="7" name="Oval 6"/>
          <p:cNvSpPr/>
          <p:nvPr/>
        </p:nvSpPr>
        <p:spPr>
          <a:xfrm>
            <a:off x="7020272" y="1700808"/>
            <a:ext cx="1080120"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580" name="Picture 4"/>
          <p:cNvPicPr>
            <a:picLocks noChangeAspect="1" noChangeArrowheads="1"/>
          </p:cNvPicPr>
          <p:nvPr/>
        </p:nvPicPr>
        <p:blipFill>
          <a:blip r:embed="rId3" cstate="print"/>
          <a:srcRect/>
          <a:stretch>
            <a:fillRect/>
          </a:stretch>
        </p:blipFill>
        <p:spPr bwMode="auto">
          <a:xfrm>
            <a:off x="1688584" y="4077072"/>
            <a:ext cx="3650720" cy="2708920"/>
          </a:xfrm>
          <a:prstGeom prst="rect">
            <a:avLst/>
          </a:prstGeom>
          <a:noFill/>
          <a:ln w="9525">
            <a:noFill/>
            <a:miter lim="800000"/>
            <a:headEnd/>
            <a:tailEnd/>
          </a:ln>
          <a:effectLst/>
        </p:spPr>
      </p:pic>
      <p:sp>
        <p:nvSpPr>
          <p:cNvPr id="10" name="TextBox 9"/>
          <p:cNvSpPr txBox="1"/>
          <p:nvPr/>
        </p:nvSpPr>
        <p:spPr>
          <a:xfrm>
            <a:off x="7164288" y="4437113"/>
            <a:ext cx="1440160" cy="369332"/>
          </a:xfrm>
          <a:prstGeom prst="rect">
            <a:avLst/>
          </a:prstGeom>
          <a:noFill/>
          <a:ln>
            <a:solidFill>
              <a:srgbClr val="FF0000"/>
            </a:solidFill>
          </a:ln>
        </p:spPr>
        <p:txBody>
          <a:bodyPr wrap="square" rtlCol="0">
            <a:spAutoFit/>
          </a:bodyPr>
          <a:lstStyle/>
          <a:p>
            <a:pPr algn="ctr"/>
            <a:r>
              <a:rPr lang="en-GB" dirty="0" smtClean="0"/>
              <a:t>Extra options</a:t>
            </a:r>
            <a:endParaRPr lang="en-GB" dirty="0"/>
          </a:p>
        </p:txBody>
      </p:sp>
      <p:sp>
        <p:nvSpPr>
          <p:cNvPr id="11" name="Rectangle 10"/>
          <p:cNvSpPr/>
          <p:nvPr/>
        </p:nvSpPr>
        <p:spPr>
          <a:xfrm>
            <a:off x="7164288" y="2924944"/>
            <a:ext cx="151216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8316416" y="3717032"/>
            <a:ext cx="0" cy="72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Selecting/Deselecting cases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You will be able to tell the cases that have been deselected, as they will have a line through the case number</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5603" name="Picture 3"/>
          <p:cNvPicPr>
            <a:picLocks noChangeAspect="1" noChangeArrowheads="1"/>
          </p:cNvPicPr>
          <p:nvPr/>
        </p:nvPicPr>
        <p:blipFill>
          <a:blip r:embed="rId2" cstate="print"/>
          <a:srcRect/>
          <a:stretch>
            <a:fillRect/>
          </a:stretch>
        </p:blipFill>
        <p:spPr bwMode="auto">
          <a:xfrm>
            <a:off x="3347864" y="1988840"/>
            <a:ext cx="4614759" cy="4508673"/>
          </a:xfrm>
          <a:prstGeom prst="rect">
            <a:avLst/>
          </a:prstGeom>
          <a:noFill/>
          <a:ln w="9525">
            <a:noFill/>
            <a:miter lim="800000"/>
            <a:headEnd/>
            <a:tailEnd/>
          </a:ln>
          <a:effectLst/>
        </p:spPr>
      </p:pic>
      <p:sp>
        <p:nvSpPr>
          <p:cNvPr id="9" name="Rectangle 8"/>
          <p:cNvSpPr/>
          <p:nvPr/>
        </p:nvSpPr>
        <p:spPr>
          <a:xfrm>
            <a:off x="3203848" y="3284984"/>
            <a:ext cx="48245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03848" y="4941168"/>
            <a:ext cx="48245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03848" y="5301208"/>
            <a:ext cx="48245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95536" y="5157192"/>
            <a:ext cx="2304256" cy="923330"/>
          </a:xfrm>
          <a:prstGeom prst="rect">
            <a:avLst/>
          </a:prstGeom>
          <a:noFill/>
        </p:spPr>
        <p:txBody>
          <a:bodyPr wrap="square" rtlCol="0">
            <a:spAutoFit/>
          </a:bodyPr>
          <a:lstStyle/>
          <a:p>
            <a:r>
              <a:rPr lang="en-GB" dirty="0" smtClean="0"/>
              <a:t>Remember, to undo go into Select Cases and select All Cases</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Recoding variables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Let’s say Question 10 is to be inversely scored (that is, you reverse scores so 5 = 1, 4 = 2, 3 = 3, 2 = 4, 1 = 5)</a:t>
            </a:r>
          </a:p>
          <a:p>
            <a:pPr>
              <a:buNone/>
            </a:pPr>
            <a:r>
              <a:rPr lang="en-GB" sz="2800" dirty="0" smtClean="0"/>
              <a:t>It is easy to do this in SPSS without doing it by hand</a:t>
            </a:r>
          </a:p>
          <a:p>
            <a:pPr>
              <a:buNone/>
            </a:pPr>
            <a:r>
              <a:rPr lang="en-GB" sz="2800" dirty="0" smtClean="0"/>
              <a:t> - good for large data sets &amp; to avoid errors</a:t>
            </a:r>
          </a:p>
          <a:p>
            <a:pPr>
              <a:buNone/>
            </a:pPr>
            <a:r>
              <a:rPr lang="en-GB" sz="2800" dirty="0" smtClean="0"/>
              <a:t>Transform &gt; Recode into Different Variables (my preference in case there’s a problem!)</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6627" name="Picture 3"/>
          <p:cNvPicPr>
            <a:picLocks noChangeAspect="1" noChangeArrowheads="1"/>
          </p:cNvPicPr>
          <p:nvPr/>
        </p:nvPicPr>
        <p:blipFill>
          <a:blip r:embed="rId2" cstate="print"/>
          <a:srcRect/>
          <a:stretch>
            <a:fillRect/>
          </a:stretch>
        </p:blipFill>
        <p:spPr bwMode="auto">
          <a:xfrm>
            <a:off x="2987824" y="4005064"/>
            <a:ext cx="2808312" cy="2673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87424"/>
            <a:ext cx="7772400" cy="1470025"/>
          </a:xfrm>
        </p:spPr>
        <p:txBody>
          <a:bodyPr/>
          <a:lstStyle/>
          <a:p>
            <a:r>
              <a:rPr lang="en-GB" dirty="0" smtClean="0"/>
              <a:t>Pivot tables</a:t>
            </a:r>
            <a:endParaRPr lang="en-GB" dirty="0"/>
          </a:p>
        </p:txBody>
      </p:sp>
      <p:sp>
        <p:nvSpPr>
          <p:cNvPr id="3" name="Subtitle 2"/>
          <p:cNvSpPr>
            <a:spLocks noGrp="1"/>
          </p:cNvSpPr>
          <p:nvPr>
            <p:ph type="subTitle" idx="1"/>
          </p:nvPr>
        </p:nvSpPr>
        <p:spPr>
          <a:xfrm>
            <a:off x="467544" y="980728"/>
            <a:ext cx="8208912" cy="5544616"/>
          </a:xfrm>
        </p:spPr>
        <p:txBody>
          <a:bodyPr>
            <a:normAutofit/>
          </a:bodyPr>
          <a:lstStyle/>
          <a:p>
            <a:pPr algn="l"/>
            <a:r>
              <a:rPr lang="en-GB" sz="2800" dirty="0" smtClean="0">
                <a:solidFill>
                  <a:schemeClr val="tx1"/>
                </a:solidFill>
              </a:rPr>
              <a:t>Brings up pivot table tools and box at right</a:t>
            </a:r>
          </a:p>
          <a:p>
            <a:pPr algn="l"/>
            <a:endParaRPr lang="en-GB" sz="2800" dirty="0" smtClean="0">
              <a:solidFill>
                <a:schemeClr val="tx1"/>
              </a:solidFill>
            </a:endParaRPr>
          </a:p>
        </p:txBody>
      </p:sp>
      <p:grpSp>
        <p:nvGrpSpPr>
          <p:cNvPr id="12" name="Group 11"/>
          <p:cNvGrpSpPr/>
          <p:nvPr/>
        </p:nvGrpSpPr>
        <p:grpSpPr>
          <a:xfrm>
            <a:off x="179512" y="1484784"/>
            <a:ext cx="6120680" cy="4752528"/>
            <a:chOff x="179512" y="1484784"/>
            <a:chExt cx="6120680" cy="4752528"/>
          </a:xfrm>
        </p:grpSpPr>
        <p:pic>
          <p:nvPicPr>
            <p:cNvPr id="2051" name="Picture 3"/>
            <p:cNvPicPr>
              <a:picLocks noChangeAspect="1" noChangeArrowheads="1"/>
            </p:cNvPicPr>
            <p:nvPr/>
          </p:nvPicPr>
          <p:blipFill>
            <a:blip r:embed="rId2" cstate="print"/>
            <a:srcRect/>
            <a:stretch>
              <a:fillRect/>
            </a:stretch>
          </p:blipFill>
          <p:spPr bwMode="auto">
            <a:xfrm>
              <a:off x="179512" y="1484784"/>
              <a:ext cx="6018476" cy="4577705"/>
            </a:xfrm>
            <a:prstGeom prst="rect">
              <a:avLst/>
            </a:prstGeom>
            <a:noFill/>
            <a:ln w="9525">
              <a:noFill/>
              <a:miter lim="800000"/>
              <a:headEnd/>
              <a:tailEnd/>
            </a:ln>
            <a:effectLst/>
          </p:spPr>
        </p:pic>
        <p:sp>
          <p:nvSpPr>
            <p:cNvPr id="9" name="Rectangle 8"/>
            <p:cNvSpPr/>
            <p:nvPr/>
          </p:nvSpPr>
          <p:spPr>
            <a:xfrm>
              <a:off x="4860032" y="1988840"/>
              <a:ext cx="1440160" cy="4248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6516216" y="2604968"/>
            <a:ext cx="2304256" cy="3416320"/>
          </a:xfrm>
          <a:prstGeom prst="rect">
            <a:avLst/>
          </a:prstGeom>
          <a:noFill/>
        </p:spPr>
        <p:txBody>
          <a:bodyPr wrap="square" rtlCol="0">
            <a:spAutoFit/>
          </a:bodyPr>
          <a:lstStyle/>
          <a:p>
            <a:r>
              <a:rPr lang="en-GB" dirty="0" smtClean="0"/>
              <a:t>Select which variables  you want included in the pivot table</a:t>
            </a:r>
          </a:p>
          <a:p>
            <a:endParaRPr lang="en-GB" dirty="0" smtClean="0"/>
          </a:p>
          <a:p>
            <a:r>
              <a:rPr lang="en-GB" dirty="0" smtClean="0"/>
              <a:t>You can check the box &amp; it will move it automatically into box at bottom, or drag into box</a:t>
            </a:r>
          </a:p>
          <a:p>
            <a:endParaRPr lang="en-GB" dirty="0" smtClean="0"/>
          </a:p>
          <a:p>
            <a:r>
              <a:rPr lang="en-GB" dirty="0" smtClean="0"/>
              <a:t>The pivot table will update automatically</a:t>
            </a:r>
            <a:endParaRPr lang="en-GB" dirty="0"/>
          </a:p>
        </p:txBody>
      </p:sp>
      <p:cxnSp>
        <p:nvCxnSpPr>
          <p:cNvPr id="14" name="Straight Arrow Connector 13"/>
          <p:cNvCxnSpPr/>
          <p:nvPr/>
        </p:nvCxnSpPr>
        <p:spPr>
          <a:xfrm flipH="1">
            <a:off x="6444208" y="2348880"/>
            <a:ext cx="100811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Recoding variables</a:t>
            </a:r>
            <a:endParaRPr lang="en-GB" dirty="0"/>
          </a:p>
        </p:txBody>
      </p:sp>
      <p:sp>
        <p:nvSpPr>
          <p:cNvPr id="3" name="Content Placeholder 2"/>
          <p:cNvSpPr>
            <a:spLocks noGrp="1"/>
          </p:cNvSpPr>
          <p:nvPr>
            <p:ph idx="1"/>
          </p:nvPr>
        </p:nvSpPr>
        <p:spPr>
          <a:xfrm>
            <a:off x="457200" y="1052736"/>
            <a:ext cx="8229600" cy="5616624"/>
          </a:xfrm>
        </p:spPr>
        <p:txBody>
          <a:bodyPr>
            <a:normAutofit lnSpcReduction="10000"/>
          </a:bodyPr>
          <a:lstStyle/>
          <a:p>
            <a:pPr>
              <a:buNone/>
            </a:pPr>
            <a:r>
              <a:rPr lang="en-GB" sz="2800" dirty="0" smtClean="0"/>
              <a:t>Put variable to recode in Numeric Variable -&gt;... Box</a:t>
            </a:r>
          </a:p>
          <a:p>
            <a:pPr>
              <a:buNone/>
            </a:pPr>
            <a:r>
              <a:rPr lang="en-GB" sz="2800" dirty="0" smtClean="0"/>
              <a:t>Under Output Variable give your new variable a name (remember SPSS hates spaces in variable names!)</a:t>
            </a:r>
          </a:p>
          <a:p>
            <a:pPr>
              <a:buNone/>
            </a:pPr>
            <a:r>
              <a:rPr lang="en-GB" sz="2800" dirty="0" smtClean="0"/>
              <a:t>Label new variable accordingly</a:t>
            </a:r>
            <a:br>
              <a:rPr lang="en-GB" sz="2800" dirty="0" smtClean="0"/>
            </a:br>
            <a:r>
              <a:rPr lang="en-GB" sz="2800" dirty="0" smtClean="0"/>
              <a:t>Click Change</a:t>
            </a:r>
          </a:p>
          <a:p>
            <a:pPr>
              <a:buNone/>
            </a:pPr>
            <a:endParaRPr lang="en-GB" sz="2400" dirty="0" smtClean="0"/>
          </a:p>
          <a:p>
            <a:pPr>
              <a:buNone/>
            </a:pPr>
            <a:r>
              <a:rPr lang="en-GB" sz="2800" dirty="0" smtClean="0"/>
              <a:t>Click Old and New Values</a:t>
            </a:r>
          </a:p>
          <a:p>
            <a:pPr>
              <a:buNone/>
            </a:pPr>
            <a:endParaRPr lang="en-GB" sz="2800" dirty="0" smtClean="0"/>
          </a:p>
          <a:p>
            <a:pPr>
              <a:buNone/>
            </a:pPr>
            <a:r>
              <a:rPr lang="en-GB" sz="2800" dirty="0" smtClean="0"/>
              <a:t>			</a:t>
            </a:r>
          </a:p>
          <a:p>
            <a:pPr>
              <a:buNone/>
            </a:pPr>
            <a:r>
              <a:rPr lang="en-GB" sz="2800" dirty="0" smtClean="0"/>
              <a:t>					Enter your old values and 				corresponding new values, 				and add each. Continue, OK</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7651" name="Picture 3"/>
          <p:cNvPicPr>
            <a:picLocks noChangeAspect="1" noChangeArrowheads="1"/>
          </p:cNvPicPr>
          <p:nvPr/>
        </p:nvPicPr>
        <p:blipFill>
          <a:blip r:embed="rId2" cstate="print"/>
          <a:srcRect/>
          <a:stretch>
            <a:fillRect/>
          </a:stretch>
        </p:blipFill>
        <p:spPr bwMode="auto">
          <a:xfrm>
            <a:off x="5113015" y="2492896"/>
            <a:ext cx="3923481" cy="2368645"/>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cstate="print"/>
          <a:srcRect/>
          <a:stretch>
            <a:fillRect/>
          </a:stretch>
        </p:blipFill>
        <p:spPr bwMode="auto">
          <a:xfrm>
            <a:off x="107504" y="4077072"/>
            <a:ext cx="3803755" cy="2636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Recoding variables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Recoded variable will appear in data set</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8674" name="Picture 2"/>
          <p:cNvPicPr>
            <a:picLocks noChangeAspect="1" noChangeArrowheads="1"/>
          </p:cNvPicPr>
          <p:nvPr/>
        </p:nvPicPr>
        <p:blipFill>
          <a:blip r:embed="rId2" cstate="print"/>
          <a:srcRect/>
          <a:stretch>
            <a:fillRect/>
          </a:stretch>
        </p:blipFill>
        <p:spPr bwMode="auto">
          <a:xfrm>
            <a:off x="1403648" y="1700808"/>
            <a:ext cx="3619500" cy="440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Identifying duplicate cases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...to make sure you aren’t analysing some cases more than once!</a:t>
            </a:r>
          </a:p>
          <a:p>
            <a:pPr>
              <a:buNone/>
            </a:pPr>
            <a:endParaRPr lang="en-GB" sz="2800" dirty="0" smtClean="0"/>
          </a:p>
          <a:p>
            <a:pPr>
              <a:buNone/>
            </a:pPr>
            <a:r>
              <a:rPr lang="en-GB" sz="2800" dirty="0" smtClean="0"/>
              <a:t>Data &gt; Identify Duplicate Cases</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9698" name="Picture 2"/>
          <p:cNvPicPr>
            <a:picLocks noChangeAspect="1" noChangeArrowheads="1"/>
          </p:cNvPicPr>
          <p:nvPr/>
        </p:nvPicPr>
        <p:blipFill>
          <a:blip r:embed="rId2" cstate="print"/>
          <a:srcRect/>
          <a:stretch>
            <a:fillRect/>
          </a:stretch>
        </p:blipFill>
        <p:spPr bwMode="auto">
          <a:xfrm>
            <a:off x="5292080" y="2132856"/>
            <a:ext cx="3659945" cy="4509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Identifying duplicate cases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...to make sure you aren’t analysing some cases more than once!</a:t>
            </a:r>
          </a:p>
          <a:p>
            <a:pPr>
              <a:buNone/>
            </a:pPr>
            <a:endParaRPr lang="en-GB" sz="2800" dirty="0" smtClean="0"/>
          </a:p>
          <a:p>
            <a:pPr>
              <a:buNone/>
            </a:pPr>
            <a:r>
              <a:rPr lang="en-GB" sz="2800" dirty="0" smtClean="0"/>
              <a:t>Data &gt; Identify Duplicate Cases</a:t>
            </a:r>
          </a:p>
          <a:p>
            <a:pPr>
              <a:buNone/>
            </a:pPr>
            <a:endParaRPr lang="en-GB" sz="2800" dirty="0" smtClean="0"/>
          </a:p>
          <a:p>
            <a:pPr>
              <a:buNone/>
            </a:pPr>
            <a:r>
              <a:rPr lang="en-GB" sz="2800" dirty="0" smtClean="0"/>
              <a:t>Define matching cases by your</a:t>
            </a:r>
            <a:br>
              <a:rPr lang="en-GB" sz="2800" dirty="0" smtClean="0"/>
            </a:br>
            <a:r>
              <a:rPr lang="en-GB" sz="2800" dirty="0" smtClean="0"/>
              <a:t>unique identifier</a:t>
            </a:r>
          </a:p>
          <a:p>
            <a:pPr>
              <a:buNone/>
            </a:pPr>
            <a:r>
              <a:rPr lang="en-GB" sz="2800" dirty="0" smtClean="0"/>
              <a:t>Change additional options at </a:t>
            </a:r>
            <a:br>
              <a:rPr lang="en-GB" sz="2800" dirty="0" smtClean="0"/>
            </a:br>
            <a:r>
              <a:rPr lang="en-GB" sz="2800" dirty="0" smtClean="0"/>
              <a:t>bottom as you wish (or leave</a:t>
            </a:r>
            <a:br>
              <a:rPr lang="en-GB" sz="2800" dirty="0" smtClean="0"/>
            </a:br>
            <a:r>
              <a:rPr lang="en-GB" sz="2800" dirty="0" smtClean="0"/>
              <a:t>as default)</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29699" name="Picture 3"/>
          <p:cNvPicPr>
            <a:picLocks noChangeAspect="1" noChangeArrowheads="1"/>
          </p:cNvPicPr>
          <p:nvPr/>
        </p:nvPicPr>
        <p:blipFill>
          <a:blip r:embed="rId2" cstate="print"/>
          <a:srcRect/>
          <a:stretch>
            <a:fillRect/>
          </a:stretch>
        </p:blipFill>
        <p:spPr bwMode="auto">
          <a:xfrm>
            <a:off x="5292080" y="2492896"/>
            <a:ext cx="3807804" cy="4144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Identifying duplicate cases</a:t>
            </a:r>
            <a:endParaRPr lang="en-GB" dirty="0"/>
          </a:p>
        </p:txBody>
      </p:sp>
      <p:sp>
        <p:nvSpPr>
          <p:cNvPr id="3" name="Content Placeholder 2"/>
          <p:cNvSpPr>
            <a:spLocks noGrp="1"/>
          </p:cNvSpPr>
          <p:nvPr>
            <p:ph idx="1"/>
          </p:nvPr>
        </p:nvSpPr>
        <p:spPr>
          <a:xfrm>
            <a:off x="457200" y="1052736"/>
            <a:ext cx="8229600" cy="5616624"/>
          </a:xfrm>
        </p:spPr>
        <p:txBody>
          <a:bodyPr>
            <a:normAutofit/>
          </a:bodyPr>
          <a:lstStyle/>
          <a:p>
            <a:pPr>
              <a:buNone/>
            </a:pPr>
            <a:r>
              <a:rPr lang="en-GB" sz="2800" dirty="0" smtClean="0"/>
              <a:t>Output will show you how many (if any!) duplicate cases you have</a:t>
            </a:r>
          </a:p>
          <a:p>
            <a:pPr>
              <a:buNone/>
            </a:pPr>
            <a:endParaRPr lang="en-GB" sz="2800" dirty="0" smtClean="0"/>
          </a:p>
          <a:p>
            <a:pPr>
              <a:buNone/>
            </a:pPr>
            <a:endParaRPr lang="en-GB" sz="2800" dirty="0" smtClean="0"/>
          </a:p>
          <a:p>
            <a:pPr>
              <a:buNone/>
            </a:pPr>
            <a:endParaRPr lang="en-GB" sz="2800" dirty="0" smtClean="0"/>
          </a:p>
          <a:p>
            <a:pPr>
              <a:buNone/>
            </a:pPr>
            <a:r>
              <a:rPr lang="en-GB" sz="2800" dirty="0" smtClean="0"/>
              <a:t>Duplicate cases will be at the top of the data file so you can delete as appropriate</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p:txBody>
      </p:sp>
      <p:pic>
        <p:nvPicPr>
          <p:cNvPr id="30722" name="Picture 2"/>
          <p:cNvPicPr>
            <a:picLocks noChangeAspect="1" noChangeArrowheads="1"/>
          </p:cNvPicPr>
          <p:nvPr/>
        </p:nvPicPr>
        <p:blipFill>
          <a:blip r:embed="rId2" cstate="print"/>
          <a:srcRect/>
          <a:stretch>
            <a:fillRect/>
          </a:stretch>
        </p:blipFill>
        <p:spPr bwMode="auto">
          <a:xfrm>
            <a:off x="3635897" y="1556792"/>
            <a:ext cx="2808311" cy="2094151"/>
          </a:xfrm>
          <a:prstGeom prst="rect">
            <a:avLst/>
          </a:prstGeom>
          <a:noFill/>
          <a:ln w="9525">
            <a:noFill/>
            <a:miter lim="800000"/>
            <a:headEnd/>
            <a:tailEnd/>
          </a:ln>
          <a:effectLst/>
        </p:spPr>
      </p:pic>
      <p:sp>
        <p:nvSpPr>
          <p:cNvPr id="8" name="Oval 7"/>
          <p:cNvSpPr/>
          <p:nvPr/>
        </p:nvSpPr>
        <p:spPr>
          <a:xfrm>
            <a:off x="3923928" y="2874708"/>
            <a:ext cx="1296144"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2555776" y="4509120"/>
            <a:ext cx="6120680" cy="2348880"/>
            <a:chOff x="2555776" y="4509120"/>
            <a:chExt cx="6120680" cy="2348880"/>
          </a:xfrm>
        </p:grpSpPr>
        <p:pic>
          <p:nvPicPr>
            <p:cNvPr id="30723" name="Picture 3"/>
            <p:cNvPicPr>
              <a:picLocks noChangeAspect="1" noChangeArrowheads="1"/>
            </p:cNvPicPr>
            <p:nvPr/>
          </p:nvPicPr>
          <p:blipFill>
            <a:blip r:embed="rId3" cstate="print"/>
            <a:srcRect/>
            <a:stretch>
              <a:fillRect/>
            </a:stretch>
          </p:blipFill>
          <p:spPr bwMode="auto">
            <a:xfrm>
              <a:off x="2555776" y="4509120"/>
              <a:ext cx="6120680" cy="2305745"/>
            </a:xfrm>
            <a:prstGeom prst="rect">
              <a:avLst/>
            </a:prstGeom>
            <a:noFill/>
            <a:ln w="9525">
              <a:noFill/>
              <a:miter lim="800000"/>
              <a:headEnd/>
              <a:tailEnd/>
            </a:ln>
            <a:effectLst/>
          </p:spPr>
        </p:pic>
        <p:sp>
          <p:nvSpPr>
            <p:cNvPr id="9" name="Oval 8"/>
            <p:cNvSpPr/>
            <p:nvPr/>
          </p:nvSpPr>
          <p:spPr>
            <a:xfrm>
              <a:off x="3347864" y="5301208"/>
              <a:ext cx="864096" cy="15567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87424"/>
            <a:ext cx="7772400" cy="1470025"/>
          </a:xfrm>
        </p:spPr>
        <p:txBody>
          <a:bodyPr/>
          <a:lstStyle/>
          <a:p>
            <a:r>
              <a:rPr lang="en-GB" dirty="0" smtClean="0"/>
              <a:t>Pivot tables</a:t>
            </a:r>
            <a:endParaRPr lang="en-GB" dirty="0"/>
          </a:p>
        </p:txBody>
      </p:sp>
      <p:sp>
        <p:nvSpPr>
          <p:cNvPr id="3" name="Subtitle 2"/>
          <p:cNvSpPr>
            <a:spLocks noGrp="1"/>
          </p:cNvSpPr>
          <p:nvPr>
            <p:ph type="subTitle" idx="1"/>
          </p:nvPr>
        </p:nvSpPr>
        <p:spPr>
          <a:xfrm>
            <a:off x="467544" y="980728"/>
            <a:ext cx="8208912" cy="5544616"/>
          </a:xfrm>
        </p:spPr>
        <p:txBody>
          <a:bodyPr>
            <a:normAutofit/>
          </a:bodyPr>
          <a:lstStyle/>
          <a:p>
            <a:pPr algn="l"/>
            <a:r>
              <a:rPr lang="en-GB" sz="2800" dirty="0" smtClean="0">
                <a:solidFill>
                  <a:schemeClr val="tx1"/>
                </a:solidFill>
              </a:rPr>
              <a:t>Gender &amp; Major into Row labels</a:t>
            </a:r>
          </a:p>
          <a:p>
            <a:pPr algn="l"/>
            <a:endParaRPr lang="en-GB" sz="2800" dirty="0" smtClean="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5292527" y="980728"/>
            <a:ext cx="3851473" cy="2268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652120" y="548680"/>
            <a:ext cx="3111649" cy="2253263"/>
          </a:xfrm>
          <a:prstGeom prst="rect">
            <a:avLst/>
          </a:prstGeom>
          <a:noFill/>
          <a:ln w="9525">
            <a:noFill/>
            <a:miter lim="800000"/>
            <a:headEnd/>
            <a:tailEnd/>
          </a:ln>
          <a:effectLst/>
        </p:spPr>
      </p:pic>
      <p:sp>
        <p:nvSpPr>
          <p:cNvPr id="2" name="Title 1"/>
          <p:cNvSpPr>
            <a:spLocks noGrp="1"/>
          </p:cNvSpPr>
          <p:nvPr>
            <p:ph type="ctrTitle"/>
          </p:nvPr>
        </p:nvSpPr>
        <p:spPr>
          <a:xfrm>
            <a:off x="683568" y="-387424"/>
            <a:ext cx="7772400" cy="1470025"/>
          </a:xfrm>
        </p:spPr>
        <p:txBody>
          <a:bodyPr/>
          <a:lstStyle/>
          <a:p>
            <a:r>
              <a:rPr lang="en-GB" dirty="0" smtClean="0"/>
              <a:t>Pivot tables</a:t>
            </a:r>
            <a:endParaRPr lang="en-GB" dirty="0"/>
          </a:p>
        </p:txBody>
      </p:sp>
      <p:sp>
        <p:nvSpPr>
          <p:cNvPr id="3" name="Subtitle 2"/>
          <p:cNvSpPr>
            <a:spLocks noGrp="1"/>
          </p:cNvSpPr>
          <p:nvPr>
            <p:ph type="subTitle" idx="1"/>
          </p:nvPr>
        </p:nvSpPr>
        <p:spPr>
          <a:xfrm>
            <a:off x="467544" y="980728"/>
            <a:ext cx="8208912" cy="5544616"/>
          </a:xfrm>
        </p:spPr>
        <p:txBody>
          <a:bodyPr>
            <a:normAutofit/>
          </a:bodyPr>
          <a:lstStyle/>
          <a:p>
            <a:pPr algn="l"/>
            <a:r>
              <a:rPr lang="en-GB" sz="2800" dirty="0" smtClean="0">
                <a:solidFill>
                  <a:schemeClr val="tx1"/>
                </a:solidFill>
              </a:rPr>
              <a:t>Gender &amp; Major into Row labels</a:t>
            </a:r>
          </a:p>
          <a:p>
            <a:pPr algn="l"/>
            <a:endParaRPr lang="en-GB" sz="2800" dirty="0" smtClean="0">
              <a:solidFill>
                <a:schemeClr val="tx1"/>
              </a:solidFill>
            </a:endParaRPr>
          </a:p>
          <a:p>
            <a:pPr algn="l"/>
            <a:r>
              <a:rPr lang="en-GB" sz="2800" dirty="0" smtClean="0">
                <a:solidFill>
                  <a:schemeClr val="tx1"/>
                </a:solidFill>
              </a:rPr>
              <a:t>Age into Values...</a:t>
            </a:r>
          </a:p>
          <a:p>
            <a:pPr algn="l"/>
            <a:r>
              <a:rPr lang="en-GB" sz="2800" dirty="0" smtClean="0">
                <a:solidFill>
                  <a:schemeClr val="tx1"/>
                </a:solidFill>
              </a:rPr>
              <a:t>	</a:t>
            </a:r>
            <a:r>
              <a:rPr lang="en-GB" sz="2000" dirty="0" smtClean="0">
                <a:solidFill>
                  <a:schemeClr val="tx1"/>
                </a:solidFill>
              </a:rPr>
              <a:t>Summing age doesn’t make sense</a:t>
            </a:r>
          </a:p>
          <a:p>
            <a:pPr algn="l"/>
            <a:r>
              <a:rPr lang="en-GB" sz="2000" dirty="0" smtClean="0">
                <a:solidFill>
                  <a:schemeClr val="tx1"/>
                </a:solidFill>
              </a:rPr>
              <a:t>	Click on drop-down arrow next to Sum of Age &gt; Value Field Settings &gt; 		Average (or whatever you want for that variable) </a:t>
            </a:r>
          </a:p>
          <a:p>
            <a:pPr algn="l"/>
            <a:r>
              <a:rPr lang="en-GB" sz="2000" dirty="0" smtClean="0">
                <a:solidFill>
                  <a:schemeClr val="tx1"/>
                </a:solidFill>
              </a:rPr>
              <a:t>	OR right click Sum of Age in table &gt; Summarize Data By &gt; Average</a:t>
            </a:r>
          </a:p>
        </p:txBody>
      </p:sp>
      <p:pic>
        <p:nvPicPr>
          <p:cNvPr id="3076" name="Picture 4"/>
          <p:cNvPicPr>
            <a:picLocks noChangeAspect="1" noChangeArrowheads="1"/>
          </p:cNvPicPr>
          <p:nvPr/>
        </p:nvPicPr>
        <p:blipFill>
          <a:blip r:embed="rId3" cstate="print"/>
          <a:srcRect/>
          <a:stretch>
            <a:fillRect/>
          </a:stretch>
        </p:blipFill>
        <p:spPr bwMode="auto">
          <a:xfrm>
            <a:off x="1331640" y="4293096"/>
            <a:ext cx="2267297" cy="2055939"/>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cstate="print"/>
          <a:srcRect/>
          <a:stretch>
            <a:fillRect/>
          </a:stretch>
        </p:blipFill>
        <p:spPr bwMode="auto">
          <a:xfrm>
            <a:off x="4644008" y="4221088"/>
            <a:ext cx="3112386" cy="1844377"/>
          </a:xfrm>
          <a:prstGeom prst="rect">
            <a:avLst/>
          </a:prstGeom>
          <a:noFill/>
          <a:ln w="9525">
            <a:noFill/>
            <a:miter lim="800000"/>
            <a:headEnd/>
            <a:tailEnd/>
          </a:ln>
          <a:effectLst/>
        </p:spPr>
      </p:pic>
      <p:sp>
        <p:nvSpPr>
          <p:cNvPr id="15" name="TextBox 14"/>
          <p:cNvSpPr txBox="1"/>
          <p:nvPr/>
        </p:nvSpPr>
        <p:spPr>
          <a:xfrm>
            <a:off x="4716016" y="6093296"/>
            <a:ext cx="3024336" cy="584775"/>
          </a:xfrm>
          <a:prstGeom prst="rect">
            <a:avLst/>
          </a:prstGeom>
          <a:noFill/>
        </p:spPr>
        <p:txBody>
          <a:bodyPr wrap="square" rtlCol="0">
            <a:spAutoFit/>
          </a:bodyPr>
          <a:lstStyle/>
          <a:p>
            <a:r>
              <a:rPr lang="en-GB" sz="1600" dirty="0" smtClean="0"/>
              <a:t>*Change decimal places as normal: Format cells or in toolbar</a:t>
            </a:r>
            <a:endParaRPr lang="en-GB"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87424"/>
            <a:ext cx="7772400" cy="1470025"/>
          </a:xfrm>
        </p:spPr>
        <p:txBody>
          <a:bodyPr/>
          <a:lstStyle/>
          <a:p>
            <a:r>
              <a:rPr lang="en-GB" dirty="0" smtClean="0"/>
              <a:t>Pivot tables</a:t>
            </a:r>
            <a:endParaRPr lang="en-GB" dirty="0"/>
          </a:p>
        </p:txBody>
      </p:sp>
      <p:sp>
        <p:nvSpPr>
          <p:cNvPr id="3" name="Subtitle 2"/>
          <p:cNvSpPr>
            <a:spLocks noGrp="1"/>
          </p:cNvSpPr>
          <p:nvPr>
            <p:ph type="subTitle" idx="1"/>
          </p:nvPr>
        </p:nvSpPr>
        <p:spPr>
          <a:xfrm>
            <a:off x="467544" y="980728"/>
            <a:ext cx="8208912" cy="5544616"/>
          </a:xfrm>
        </p:spPr>
        <p:txBody>
          <a:bodyPr>
            <a:normAutofit/>
          </a:bodyPr>
          <a:lstStyle/>
          <a:p>
            <a:pPr algn="l"/>
            <a:r>
              <a:rPr lang="en-GB" sz="2000" dirty="0" smtClean="0">
                <a:solidFill>
                  <a:schemeClr val="tx1"/>
                </a:solidFill>
              </a:rPr>
              <a:t>Same for other variables</a:t>
            </a: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r>
              <a:rPr lang="en-GB" sz="2000" dirty="0" smtClean="0">
                <a:solidFill>
                  <a:schemeClr val="tx1"/>
                </a:solidFill>
              </a:rPr>
              <a:t>Interested in counts/averages/sums, etc for variables</a:t>
            </a:r>
          </a:p>
          <a:p>
            <a:pPr algn="l"/>
            <a:r>
              <a:rPr lang="en-GB" sz="2000" dirty="0" smtClean="0">
                <a:solidFill>
                  <a:schemeClr val="tx1"/>
                </a:solidFill>
              </a:rPr>
              <a:t>Change in same manner as on previous slide</a:t>
            </a:r>
          </a:p>
        </p:txBody>
      </p:sp>
      <p:pic>
        <p:nvPicPr>
          <p:cNvPr id="4098" name="Picture 2"/>
          <p:cNvPicPr>
            <a:picLocks noChangeAspect="1" noChangeArrowheads="1"/>
          </p:cNvPicPr>
          <p:nvPr/>
        </p:nvPicPr>
        <p:blipFill>
          <a:blip r:embed="rId2" cstate="print"/>
          <a:srcRect/>
          <a:stretch>
            <a:fillRect/>
          </a:stretch>
        </p:blipFill>
        <p:spPr bwMode="auto">
          <a:xfrm>
            <a:off x="1331640" y="1412776"/>
            <a:ext cx="5472608" cy="206109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641147" y="4680967"/>
            <a:ext cx="4515029" cy="2132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87424"/>
            <a:ext cx="7772400" cy="1470025"/>
          </a:xfrm>
        </p:spPr>
        <p:txBody>
          <a:bodyPr/>
          <a:lstStyle/>
          <a:p>
            <a:r>
              <a:rPr lang="en-GB" dirty="0" smtClean="0"/>
              <a:t>Pivot tables</a:t>
            </a:r>
            <a:endParaRPr lang="en-GB" dirty="0"/>
          </a:p>
        </p:txBody>
      </p:sp>
      <p:sp>
        <p:nvSpPr>
          <p:cNvPr id="3" name="Subtitle 2"/>
          <p:cNvSpPr>
            <a:spLocks noGrp="1"/>
          </p:cNvSpPr>
          <p:nvPr>
            <p:ph type="subTitle" idx="1"/>
          </p:nvPr>
        </p:nvSpPr>
        <p:spPr>
          <a:xfrm>
            <a:off x="467544" y="980728"/>
            <a:ext cx="8208912" cy="5544616"/>
          </a:xfrm>
        </p:spPr>
        <p:txBody>
          <a:bodyPr>
            <a:normAutofit/>
          </a:bodyPr>
          <a:lstStyle/>
          <a:p>
            <a:pPr algn="l"/>
            <a:r>
              <a:rPr lang="en-GB" sz="2000" dirty="0" smtClean="0">
                <a:solidFill>
                  <a:schemeClr val="tx1"/>
                </a:solidFill>
              </a:rPr>
              <a:t>Filter by variable (ex: year)</a:t>
            </a: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r>
              <a:rPr lang="en-GB" sz="2000" dirty="0" smtClean="0">
                <a:solidFill>
                  <a:schemeClr val="tx1"/>
                </a:solidFill>
              </a:rPr>
              <a:t>Select value(s) (year(s)) to</a:t>
            </a:r>
            <a:br>
              <a:rPr lang="en-GB" sz="2000" dirty="0" smtClean="0">
                <a:solidFill>
                  <a:schemeClr val="tx1"/>
                </a:solidFill>
              </a:rPr>
            </a:br>
            <a:r>
              <a:rPr lang="en-GB" sz="2000" dirty="0" smtClean="0">
                <a:solidFill>
                  <a:schemeClr val="tx1"/>
                </a:solidFill>
              </a:rPr>
              <a:t>   show in table</a:t>
            </a: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a:p>
            <a:pPr algn="l"/>
            <a:endParaRPr lang="en-GB" sz="2000" dirty="0" smtClean="0">
              <a:solidFill>
                <a:schemeClr val="tx1"/>
              </a:solidFill>
            </a:endParaRPr>
          </a:p>
        </p:txBody>
      </p:sp>
      <p:grpSp>
        <p:nvGrpSpPr>
          <p:cNvPr id="9" name="Group 8"/>
          <p:cNvGrpSpPr/>
          <p:nvPr/>
        </p:nvGrpSpPr>
        <p:grpSpPr>
          <a:xfrm>
            <a:off x="3563888" y="692696"/>
            <a:ext cx="3669766" cy="1872208"/>
            <a:chOff x="3563888" y="692696"/>
            <a:chExt cx="3669766" cy="1872208"/>
          </a:xfrm>
        </p:grpSpPr>
        <p:pic>
          <p:nvPicPr>
            <p:cNvPr id="5122" name="Picture 2"/>
            <p:cNvPicPr>
              <a:picLocks noChangeAspect="1" noChangeArrowheads="1"/>
            </p:cNvPicPr>
            <p:nvPr/>
          </p:nvPicPr>
          <p:blipFill>
            <a:blip r:embed="rId2" cstate="print"/>
            <a:srcRect/>
            <a:stretch>
              <a:fillRect/>
            </a:stretch>
          </p:blipFill>
          <p:spPr bwMode="auto">
            <a:xfrm>
              <a:off x="3563888" y="764704"/>
              <a:ext cx="3669766" cy="1800200"/>
            </a:xfrm>
            <a:prstGeom prst="rect">
              <a:avLst/>
            </a:prstGeom>
            <a:noFill/>
            <a:ln w="9525">
              <a:noFill/>
              <a:miter lim="800000"/>
              <a:headEnd/>
              <a:tailEnd/>
            </a:ln>
            <a:effectLst/>
          </p:spPr>
        </p:pic>
        <p:sp>
          <p:nvSpPr>
            <p:cNvPr id="7" name="Oval 6"/>
            <p:cNvSpPr/>
            <p:nvPr/>
          </p:nvSpPr>
          <p:spPr>
            <a:xfrm>
              <a:off x="5940152" y="692696"/>
              <a:ext cx="792088"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3275856" y="2708920"/>
            <a:ext cx="4110617" cy="1772369"/>
            <a:chOff x="3275856" y="2708920"/>
            <a:chExt cx="4110617" cy="1772369"/>
          </a:xfrm>
        </p:grpSpPr>
        <p:pic>
          <p:nvPicPr>
            <p:cNvPr id="5123" name="Picture 3"/>
            <p:cNvPicPr>
              <a:picLocks noChangeAspect="1" noChangeArrowheads="1"/>
            </p:cNvPicPr>
            <p:nvPr/>
          </p:nvPicPr>
          <p:blipFill>
            <a:blip r:embed="rId3" cstate="print"/>
            <a:srcRect/>
            <a:stretch>
              <a:fillRect/>
            </a:stretch>
          </p:blipFill>
          <p:spPr bwMode="auto">
            <a:xfrm>
              <a:off x="3419872" y="2708920"/>
              <a:ext cx="3966601" cy="1772369"/>
            </a:xfrm>
            <a:prstGeom prst="rect">
              <a:avLst/>
            </a:prstGeom>
            <a:noFill/>
            <a:ln w="9525">
              <a:noFill/>
              <a:miter lim="800000"/>
              <a:headEnd/>
              <a:tailEnd/>
            </a:ln>
            <a:effectLst/>
          </p:spPr>
        </p:pic>
        <p:sp>
          <p:nvSpPr>
            <p:cNvPr id="10" name="Oval 9"/>
            <p:cNvSpPr/>
            <p:nvPr/>
          </p:nvSpPr>
          <p:spPr>
            <a:xfrm>
              <a:off x="3275856" y="2708920"/>
              <a:ext cx="1728192"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124" name="Picture 4"/>
          <p:cNvPicPr>
            <a:picLocks noChangeAspect="1" noChangeArrowheads="1"/>
          </p:cNvPicPr>
          <p:nvPr/>
        </p:nvPicPr>
        <p:blipFill>
          <a:blip r:embed="rId4" cstate="print"/>
          <a:srcRect/>
          <a:stretch>
            <a:fillRect/>
          </a:stretch>
        </p:blipFill>
        <p:spPr bwMode="auto">
          <a:xfrm>
            <a:off x="3275856" y="4797152"/>
            <a:ext cx="4301584" cy="17797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1484</Words>
  <Application>Microsoft Office PowerPoint</Application>
  <PresentationFormat>On-screen Show (4:3)</PresentationFormat>
  <Paragraphs>472</Paragraphs>
  <Slides>54</Slides>
  <Notes>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1_Office Theme</vt:lpstr>
      <vt:lpstr>Excel and SPSS Tips and Tricks</vt:lpstr>
      <vt:lpstr>Excel</vt:lpstr>
      <vt:lpstr>SPSS</vt:lpstr>
      <vt:lpstr>Pivot tables</vt:lpstr>
      <vt:lpstr>Pivot tables</vt:lpstr>
      <vt:lpstr>Pivot tables</vt:lpstr>
      <vt:lpstr>Pivot tables</vt:lpstr>
      <vt:lpstr>Pivot tables</vt:lpstr>
      <vt:lpstr>Pivot tables</vt:lpstr>
      <vt:lpstr>Transpose &amp; Text to Columns</vt:lpstr>
      <vt:lpstr>Transpose &amp; Text to Columns</vt:lpstr>
      <vt:lpstr>Transpose &amp; Text to Columns</vt:lpstr>
      <vt:lpstr>Transpose &amp; Text to Columns</vt:lpstr>
      <vt:lpstr>Transpose &amp; Text to Columns</vt:lpstr>
      <vt:lpstr>Transpose &amp; Text to Columns</vt:lpstr>
      <vt:lpstr>Transpose &amp; Text to Columns</vt:lpstr>
      <vt:lpstr>Transpose &amp; Text to Columns</vt:lpstr>
      <vt:lpstr>Transpose &amp; Text to Columns</vt:lpstr>
      <vt:lpstr>Transpose &amp; Text to Columns</vt:lpstr>
      <vt:lpstr>Basic Functions</vt:lpstr>
      <vt:lpstr>Basic Functions</vt:lpstr>
      <vt:lpstr>Basic Functions</vt:lpstr>
      <vt:lpstr>Basic Functions</vt:lpstr>
      <vt:lpstr>Basic Functions</vt:lpstr>
      <vt:lpstr>t-test</vt:lpstr>
      <vt:lpstr>t-test</vt:lpstr>
      <vt:lpstr>t-test</vt:lpstr>
      <vt:lpstr>t-test</vt:lpstr>
      <vt:lpstr>t-test</vt:lpstr>
      <vt:lpstr>t-test</vt:lpstr>
      <vt:lpstr>Opening data in SPSS: Text Files</vt:lpstr>
      <vt:lpstr>Opening data in SPSS: Text Files</vt:lpstr>
      <vt:lpstr>Opening data in SPSS: Text Files</vt:lpstr>
      <vt:lpstr>Opening data in SPSS: Text Files</vt:lpstr>
      <vt:lpstr>Opening data in SPSS: Text Files</vt:lpstr>
      <vt:lpstr>Opening data in SPSS: Excel</vt:lpstr>
      <vt:lpstr>Merging data in SPSS</vt:lpstr>
      <vt:lpstr>Merging data in SPSS</vt:lpstr>
      <vt:lpstr>Merging data in SPSS</vt:lpstr>
      <vt:lpstr>Merging data in SPSS</vt:lpstr>
      <vt:lpstr>Merging data in SPSS</vt:lpstr>
      <vt:lpstr>Merging data in SPSS: Match Files</vt:lpstr>
      <vt:lpstr>Merging data in SPSS: Match Files</vt:lpstr>
      <vt:lpstr>Merging data in SPSS: Match Files</vt:lpstr>
      <vt:lpstr>Merging data in SPSS: Match Files</vt:lpstr>
      <vt:lpstr>Selecting/Deselecting cases</vt:lpstr>
      <vt:lpstr>Selecting/Deselecting cases</vt:lpstr>
      <vt:lpstr>Selecting/Deselecting cases</vt:lpstr>
      <vt:lpstr>Recoding variables</vt:lpstr>
      <vt:lpstr>Recoding variables</vt:lpstr>
      <vt:lpstr>Recoding variables</vt:lpstr>
      <vt:lpstr>Identifying duplicate cases</vt:lpstr>
      <vt:lpstr>Identifying duplicate cases</vt:lpstr>
      <vt:lpstr>Identifying duplicate cases</vt:lpstr>
    </vt:vector>
  </TitlesOfParts>
  <Company>University of Stirling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dp14</dc:creator>
  <cp:lastModifiedBy>Dani</cp:lastModifiedBy>
  <cp:revision>89</cp:revision>
  <dcterms:created xsi:type="dcterms:W3CDTF">2011-11-08T12:45:18Z</dcterms:created>
  <dcterms:modified xsi:type="dcterms:W3CDTF">2015-02-26T05:20:49Z</dcterms:modified>
</cp:coreProperties>
</file>